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79" r:id="rId5"/>
    <p:sldId id="263" r:id="rId6"/>
    <p:sldId id="274" r:id="rId7"/>
    <p:sldId id="259" r:id="rId8"/>
    <p:sldId id="260" r:id="rId9"/>
    <p:sldId id="280" r:id="rId10"/>
    <p:sldId id="278" r:id="rId11"/>
    <p:sldId id="281" r:id="rId12"/>
    <p:sldId id="282" r:id="rId13"/>
    <p:sldId id="275" r:id="rId14"/>
    <p:sldId id="27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/>
    <p:restoredTop sz="95455"/>
  </p:normalViewPr>
  <p:slideViewPr>
    <p:cSldViewPr snapToGrid="0" snapToObjects="1">
      <p:cViewPr>
        <p:scale>
          <a:sx n="93" d="100"/>
          <a:sy n="93" d="100"/>
        </p:scale>
        <p:origin x="8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37709-74C7-6E4B-8361-F32EF3808CD2}" type="datetimeFigureOut">
              <a:rPr lang="fr-FR" smtClean="0"/>
              <a:t>24/08/2018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CA234-D270-0049-B939-F3124334D9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76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ym typeface="Wingdings" pitchFamily="2" charset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A234-D270-0049-B939-F3124334D94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428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done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A234-D270-0049-B939-F3124334D94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479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done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A234-D270-0049-B939-F3124334D94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417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done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A234-D270-0049-B939-F3124334D94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435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D519B-7917-BB45-89D2-4B474277D55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46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: 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Context</a:t>
            </a:r>
            <a:r>
              <a:rPr lang="fr-FR" dirty="0"/>
              <a:t> : </a:t>
            </a:r>
            <a:r>
              <a:rPr lang="fr-FR" dirty="0" err="1"/>
              <a:t>defintiion</a:t>
            </a:r>
            <a:r>
              <a:rPr lang="fr-FR" dirty="0"/>
              <a:t> of key </a:t>
            </a:r>
            <a:r>
              <a:rPr lang="fr-FR" dirty="0" err="1"/>
              <a:t>elements</a:t>
            </a:r>
            <a:r>
              <a:rPr lang="fr-FR" dirty="0"/>
              <a:t> and </a:t>
            </a:r>
            <a:r>
              <a:rPr lang="fr-FR" dirty="0" err="1"/>
              <a:t>aim</a:t>
            </a:r>
            <a:r>
              <a:rPr lang="fr-FR" dirty="0"/>
              <a:t> of the </a:t>
            </a:r>
            <a:r>
              <a:rPr lang="fr-FR" dirty="0" err="1"/>
              <a:t>study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UbiSmart and </a:t>
            </a:r>
            <a:r>
              <a:rPr lang="fr-FR" dirty="0" err="1"/>
              <a:t>AMICAs</a:t>
            </a:r>
            <a:r>
              <a:rPr lang="fr-FR" dirty="0"/>
              <a:t> : </a:t>
            </a:r>
            <a:r>
              <a:rPr lang="fr-FR" dirty="0" err="1"/>
              <a:t>tools</a:t>
            </a:r>
            <a:r>
              <a:rPr lang="fr-FR" dirty="0"/>
              <a:t> </a:t>
            </a:r>
            <a:r>
              <a:rPr lang="fr-FR" dirty="0" err="1"/>
              <a:t>studied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 err="1"/>
              <a:t>Results</a:t>
            </a:r>
            <a:r>
              <a:rPr lang="fr-FR" dirty="0"/>
              <a:t> w </a:t>
            </a:r>
            <a:r>
              <a:rPr lang="fr-FR" dirty="0" err="1"/>
              <a:t>got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 err="1"/>
              <a:t>What’s</a:t>
            </a:r>
            <a:r>
              <a:rPr lang="fr-FR" dirty="0"/>
              <a:t> for the future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A234-D270-0049-B939-F3124334D94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39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remembered</a:t>
            </a:r>
            <a:r>
              <a:rPr lang="fr-FR" dirty="0"/>
              <a:t>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Hard to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definition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Global </a:t>
            </a:r>
            <a:r>
              <a:rPr lang="fr-FR" dirty="0" err="1"/>
              <a:t>netword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System </a:t>
            </a:r>
            <a:r>
              <a:rPr lang="fr-FR" dirty="0" err="1"/>
              <a:t>divided</a:t>
            </a:r>
            <a:r>
              <a:rPr lang="fr-FR" dirty="0"/>
              <a:t> in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systems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Exchange of information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A234-D270-0049-B939-F3124334D94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728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remembered</a:t>
            </a:r>
            <a:r>
              <a:rPr lang="fr-FR" dirty="0"/>
              <a:t>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Hard to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definition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Global </a:t>
            </a:r>
            <a:r>
              <a:rPr lang="fr-FR" dirty="0" err="1"/>
              <a:t>netword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System </a:t>
            </a:r>
            <a:r>
              <a:rPr lang="fr-FR" dirty="0" err="1"/>
              <a:t>divided</a:t>
            </a:r>
            <a:r>
              <a:rPr lang="fr-FR" dirty="0"/>
              <a:t> in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systems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Exchange of information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A234-D270-0049-B939-F3124334D94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112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remembered</a:t>
            </a:r>
            <a:r>
              <a:rPr lang="fr-FR" dirty="0"/>
              <a:t>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User in the center of the </a:t>
            </a:r>
            <a:r>
              <a:rPr lang="fr-FR" dirty="0" err="1"/>
              <a:t>process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 err="1"/>
              <a:t>Adapt</a:t>
            </a:r>
            <a:r>
              <a:rPr lang="fr-FR" dirty="0"/>
              <a:t> </a:t>
            </a:r>
            <a:r>
              <a:rPr lang="fr-FR" dirty="0" err="1"/>
              <a:t>tools</a:t>
            </a:r>
            <a:r>
              <a:rPr lang="fr-FR" dirty="0"/>
              <a:t> to the </a:t>
            </a:r>
            <a:r>
              <a:rPr lang="fr-FR" dirty="0" err="1"/>
              <a:t>user’s</a:t>
            </a:r>
            <a:r>
              <a:rPr lang="fr-FR" dirty="0"/>
              <a:t> </a:t>
            </a:r>
            <a:r>
              <a:rPr lang="fr-FR" dirty="0" err="1"/>
              <a:t>needs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Not </a:t>
            </a:r>
            <a:r>
              <a:rPr lang="fr-FR" dirty="0" err="1"/>
              <a:t>enought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 err="1">
                <a:sym typeface="Wingdings" pitchFamily="2" charset="2"/>
              </a:rPr>
              <a:t>some</a:t>
            </a:r>
            <a:r>
              <a:rPr lang="fr-FR" dirty="0">
                <a:sym typeface="Wingdings" pitchFamily="2" charset="2"/>
              </a:rPr>
              <a:t> are </a:t>
            </a:r>
            <a:r>
              <a:rPr lang="fr-FR" dirty="0" err="1">
                <a:sym typeface="Wingdings" pitchFamily="2" charset="2"/>
              </a:rPr>
              <a:t>forgotten</a:t>
            </a:r>
            <a:endParaRPr lang="fr-FR" dirty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endParaRPr lang="fr-FR" dirty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A234-D270-0049-B939-F3124334D94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936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Everything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on the diapositive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A234-D270-0049-B939-F3124334D94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63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Ubismart</a:t>
            </a:r>
            <a:r>
              <a:rPr lang="fr-FR" dirty="0"/>
              <a:t> : 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IoT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Help </a:t>
            </a:r>
            <a:r>
              <a:rPr lang="fr-FR" dirty="0" err="1"/>
              <a:t>elderly</a:t>
            </a:r>
            <a:r>
              <a:rPr lang="fr-FR" dirty="0"/>
              <a:t> people in case of </a:t>
            </a:r>
            <a:r>
              <a:rPr lang="fr-FR" dirty="0" err="1"/>
              <a:t>problem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Description of the </a:t>
            </a:r>
            <a:r>
              <a:rPr lang="fr-FR" dirty="0" err="1"/>
              <a:t>tool</a:t>
            </a: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Introduction of the </a:t>
            </a:r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A234-D270-0049-B939-F3124334D94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718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Description of the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grids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A234-D270-0049-B939-F3124334D94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553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Description of the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grids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A234-D270-0049-B939-F3124334D94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97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EC0EFD-710C-0E4D-B77D-43A377855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119B0F-5CF6-004E-AF73-8356AF4BA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F7DAB5-0445-B74E-A589-4403C119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0F52-4491-384C-8714-D2D751B905D8}" type="datetimeFigureOut">
              <a:rPr lang="fr-FR" smtClean="0"/>
              <a:t>24/08/2018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A96B1B-7039-3E42-A788-F26948EA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1A860E-106D-424B-A444-818BDDB6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49C-0408-D64F-8FE4-0CABFC30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45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14D77-2E3A-5041-AC3C-47213423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B7A2E6-707E-3D47-9024-701DB017A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A235D6-57E2-3F43-BC41-2D0BF0F7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0F52-4491-384C-8714-D2D751B905D8}" type="datetimeFigureOut">
              <a:rPr lang="fr-FR" smtClean="0"/>
              <a:t>24/08/2018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8E52E9-13EE-0449-AF32-7669D3F1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B8C1FF-F7A9-9B4A-A73A-0AE9C7F7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49C-0408-D64F-8FE4-0CABFC30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51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71005B-6BDA-7140-BBC3-BA4A592D5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4F6787-D098-924E-B5E5-E5BB3E4F5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10009B-C2A5-C842-8BC1-E14AA892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0F52-4491-384C-8714-D2D751B905D8}" type="datetimeFigureOut">
              <a:rPr lang="fr-FR" smtClean="0"/>
              <a:t>24/08/2018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E489F3-A50D-3543-8F51-879141DC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FC4769-2D68-424D-A293-F8BB25FD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49C-0408-D64F-8FE4-0CABFC30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82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73059B-E6E4-0F4F-9B24-A5B513BC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395691-AA66-F942-B78D-2B30ECB8E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958913-F42E-C148-BFF6-F8B129CFD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0F52-4491-384C-8714-D2D751B905D8}" type="datetimeFigureOut">
              <a:rPr lang="fr-FR" smtClean="0"/>
              <a:t>24/08/2018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266F5F-3118-1D4C-90FA-F1EE8D30A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00EDAB-D019-4847-9F35-B36C01A8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49C-0408-D64F-8FE4-0CABFC30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7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802E1-863A-0243-828E-9A13FAA5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1018CE-0C64-2B4C-8FF3-69DBB4E0F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4C53EF-F2FD-D047-A773-55374B89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0F52-4491-384C-8714-D2D751B905D8}" type="datetimeFigureOut">
              <a:rPr lang="fr-FR" smtClean="0"/>
              <a:t>24/08/2018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47769-3C6E-B44B-9945-C8273295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AD12C8-4D20-9F4D-B1E4-A75ACBC4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49C-0408-D64F-8FE4-0CABFC30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20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E13A8-219A-6940-93AD-392E5DD3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475754-344D-4241-ADD3-8C195E70A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369527-2917-754F-823A-B74FEB6A4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D34503-D23A-7B45-A18A-87EB9594B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0F52-4491-384C-8714-D2D751B905D8}" type="datetimeFigureOut">
              <a:rPr lang="fr-FR" smtClean="0"/>
              <a:t>24/08/2018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CA4870-C278-E24D-9F94-6A0DFD25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0A9085-7E1F-B348-B1E4-04FB8CD2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49C-0408-D64F-8FE4-0CABFC30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83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8D6E1-A211-4C43-8807-2FE723C5C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7152BC-4DB7-D14B-8D70-A24488400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6A6970-6A72-1641-B8F8-4AEB87495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B74747-6BD1-484E-A29E-982D3A6B0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D42ECC-FDE3-964F-A465-543D51987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6EB596D-4162-0149-90C9-06026848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0F52-4491-384C-8714-D2D751B905D8}" type="datetimeFigureOut">
              <a:rPr lang="fr-FR" smtClean="0"/>
              <a:t>24/08/2018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FA2440-3E78-2B47-9815-C59DD61F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1021E3-E4B7-1B4E-A453-DA2D1765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49C-0408-D64F-8FE4-0CABFC30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23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3262FE-0020-7348-984E-55FC9AB1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002551-453F-2F43-AC56-22C49E7E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0F52-4491-384C-8714-D2D751B905D8}" type="datetimeFigureOut">
              <a:rPr lang="fr-FR" smtClean="0"/>
              <a:t>24/08/2018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64F771-9486-B640-ABF5-06CC772B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A50B90-3F68-B745-92F1-FF82F155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49C-0408-D64F-8FE4-0CABFC30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83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4708A7-F22A-6E40-BE75-A6FEA400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0F52-4491-384C-8714-D2D751B905D8}" type="datetimeFigureOut">
              <a:rPr lang="fr-FR" smtClean="0"/>
              <a:t>24/08/2018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71F3900-0902-6345-BF0F-31E5D7F9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0364A2-63CA-7A4A-AB57-AE2DEE8B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49C-0408-D64F-8FE4-0CABFC30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38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C28164-FB73-8D47-AAB9-FCE614FF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9E9E58-03E1-1147-A54B-8EEAE48BE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9E2031-D7F8-034A-B85E-30933E775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8A9401-F4EE-BE4A-84F8-63DE3D24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0F52-4491-384C-8714-D2D751B905D8}" type="datetimeFigureOut">
              <a:rPr lang="fr-FR" smtClean="0"/>
              <a:t>24/08/2018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8ACF36-6780-0B4E-AD38-78BBC83B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CE17C8-84D2-F744-BA73-DF1F5FDD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49C-0408-D64F-8FE4-0CABFC30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80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2A085-580E-E248-B8B9-B300C1D3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582B645-5E2F-5A42-890A-F01BEB2C1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E69CC7-DF3E-3741-9832-76DACE60B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222667-9139-A043-9D4A-A9D31EB5E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0F52-4491-384C-8714-D2D751B905D8}" type="datetimeFigureOut">
              <a:rPr lang="fr-FR" smtClean="0"/>
              <a:t>24/08/2018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AE77FD-2635-CD42-85E7-0DDD2E9A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1D799F-EA7C-A447-91C1-9407A5FD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49C-0408-D64F-8FE4-0CABFC30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49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8E4CC5-15F1-9E46-B461-7E409291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0B0D75-B45E-ED4B-A491-C0D1F99F0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9F7A90-3AF9-A748-952F-E5491FDA2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0F52-4491-384C-8714-D2D751B905D8}" type="datetimeFigureOut">
              <a:rPr lang="fr-FR" smtClean="0"/>
              <a:t>24/08/2018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3322CB-2D1A-6C4C-88D3-581D88033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BD3863-4D8F-7741-960E-134059F89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F49C-0408-D64F-8FE4-0CABFC30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08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mailto:quentin.chibaudel@ensc.fr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0DA27F2-4425-0344-8C1E-E2AABAF45F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913" y="299355"/>
            <a:ext cx="1601861" cy="743981"/>
          </a:xfrm>
          <a:prstGeom prst="rect">
            <a:avLst/>
          </a:prstGeom>
        </p:spPr>
      </p:pic>
      <p:pic>
        <p:nvPicPr>
          <p:cNvPr id="6" name="Image 5" descr="Capture d’écran 2015-02-24 à 22.44.08.png">
            <a:extLst>
              <a:ext uri="{FF2B5EF4-FFF2-40B4-BE49-F238E27FC236}">
                <a16:creationId xmlns:a16="http://schemas.microsoft.com/office/drawing/2014/main" id="{70540CB0-FF1F-5E40-B58D-E983BD626C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40043" y="2034216"/>
            <a:ext cx="1446740" cy="9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C469050-5971-6A4D-9DAC-36D4B4178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958" y="5262153"/>
            <a:ext cx="719328" cy="14996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6A5C0DA-696C-D540-BCD2-A959960A27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30211" r="15327" b="24718"/>
          <a:stretch/>
        </p:blipFill>
        <p:spPr>
          <a:xfrm>
            <a:off x="317260" y="1231996"/>
            <a:ext cx="1483167" cy="6529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8CF2312-DABD-4643-97A8-3AF634BB41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4" t="30374" r="13108" b="27381"/>
          <a:stretch/>
        </p:blipFill>
        <p:spPr>
          <a:xfrm>
            <a:off x="10179269" y="1214658"/>
            <a:ext cx="1568289" cy="6875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E1A221F-1DD7-1942-A269-D5F0ED447F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1" b="19390"/>
          <a:stretch/>
        </p:blipFill>
        <p:spPr>
          <a:xfrm>
            <a:off x="215275" y="5699316"/>
            <a:ext cx="1687136" cy="6252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DDD1526-E781-5748-B5EC-B97F1F768C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783" y="362038"/>
            <a:ext cx="1829261" cy="618615"/>
          </a:xfrm>
          <a:prstGeom prst="rect">
            <a:avLst/>
          </a:prstGeom>
        </p:spPr>
      </p:pic>
      <p:sp>
        <p:nvSpPr>
          <p:cNvPr id="13" name="Titre 2">
            <a:extLst>
              <a:ext uri="{FF2B5EF4-FFF2-40B4-BE49-F238E27FC236}">
                <a16:creationId xmlns:a16="http://schemas.microsoft.com/office/drawing/2014/main" id="{96AD209F-287D-7541-91C8-7EA589F0BE46}"/>
              </a:ext>
            </a:extLst>
          </p:cNvPr>
          <p:cNvSpPr txBox="1">
            <a:spLocks/>
          </p:cNvSpPr>
          <p:nvPr/>
        </p:nvSpPr>
        <p:spPr>
          <a:xfrm>
            <a:off x="269928" y="3436476"/>
            <a:ext cx="11608116" cy="9671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Evaluation of the </a:t>
            </a:r>
            <a:r>
              <a:rPr lang="fr-FR" sz="2800" b="1" dirty="0" err="1"/>
              <a:t>remote</a:t>
            </a:r>
            <a:r>
              <a:rPr lang="fr-FR" sz="2800" b="1" dirty="0"/>
              <a:t> control affordance of </a:t>
            </a:r>
            <a:r>
              <a:rPr lang="fr-FR" sz="2800" b="1" dirty="0" err="1"/>
              <a:t>medicalized</a:t>
            </a:r>
            <a:r>
              <a:rPr lang="fr-FR" sz="2800" b="1" dirty="0"/>
              <a:t> </a:t>
            </a:r>
            <a:r>
              <a:rPr lang="fr-FR" sz="2800" b="1" dirty="0" err="1"/>
              <a:t>bed</a:t>
            </a:r>
            <a:r>
              <a:rPr lang="fr-FR" sz="2800" b="1" dirty="0"/>
              <a:t> for people </a:t>
            </a:r>
            <a:r>
              <a:rPr lang="fr-FR" sz="2800" b="1" dirty="0" err="1"/>
              <a:t>with</a:t>
            </a:r>
            <a:r>
              <a:rPr lang="fr-FR" sz="2800" b="1" dirty="0"/>
              <a:t> mental </a:t>
            </a:r>
            <a:r>
              <a:rPr lang="fr-FR" sz="2800" b="1" dirty="0" err="1"/>
              <a:t>disabilities</a:t>
            </a:r>
            <a:r>
              <a:rPr lang="fr-FR" sz="2800" b="1" dirty="0"/>
              <a:t> </a:t>
            </a:r>
            <a:r>
              <a:rPr lang="fr-FR" sz="2800" b="1" dirty="0" err="1"/>
              <a:t>getting</a:t>
            </a:r>
            <a:r>
              <a:rPr lang="fr-FR" sz="2800" b="1" dirty="0"/>
              <a:t> </a:t>
            </a:r>
            <a:r>
              <a:rPr lang="fr-FR" sz="2800" b="1" dirty="0" err="1"/>
              <a:t>older</a:t>
            </a:r>
            <a:r>
              <a:rPr lang="fr-FR" sz="2800" b="1" dirty="0"/>
              <a:t> (PDO)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AAB505D-A8B8-AF4C-89B8-1E53109EFE1F}"/>
              </a:ext>
            </a:extLst>
          </p:cNvPr>
          <p:cNvSpPr txBox="1"/>
          <p:nvPr/>
        </p:nvSpPr>
        <p:spPr>
          <a:xfrm>
            <a:off x="3515487" y="6201177"/>
            <a:ext cx="453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Thursday 28</a:t>
            </a:r>
            <a:r>
              <a:rPr lang="fr-FR" baseline="30000" dirty="0"/>
              <a:t>th</a:t>
            </a:r>
            <a:r>
              <a:rPr lang="fr-FR" dirty="0"/>
              <a:t> of August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0E0C6BDF-2305-4D4E-9838-8579D20DC637}"/>
              </a:ext>
            </a:extLst>
          </p:cNvPr>
          <p:cNvSpPr txBox="1">
            <a:spLocks/>
          </p:cNvSpPr>
          <p:nvPr/>
        </p:nvSpPr>
        <p:spPr>
          <a:xfrm>
            <a:off x="2493376" y="69971"/>
            <a:ext cx="6992943" cy="1235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u="sng" dirty="0">
                <a:solidFill>
                  <a:schemeClr val="tx1"/>
                </a:solidFill>
              </a:rPr>
              <a:t>Quentin Chibaudel</a:t>
            </a:r>
            <a:r>
              <a:rPr lang="fr-FR" sz="2000" b="1" u="sng" baseline="30000" dirty="0">
                <a:solidFill>
                  <a:schemeClr val="tx1"/>
                </a:solidFill>
              </a:rPr>
              <a:t>1</a:t>
            </a:r>
            <a:r>
              <a:rPr lang="fr-FR" sz="2000" b="1" dirty="0">
                <a:solidFill>
                  <a:schemeClr val="tx1"/>
                </a:solidFill>
              </a:rPr>
              <a:t>, Véronique Lespinet-Najib</a:t>
            </a:r>
            <a:r>
              <a:rPr lang="fr-FR" sz="2000" b="1" baseline="30000" dirty="0">
                <a:solidFill>
                  <a:schemeClr val="tx1"/>
                </a:solidFill>
              </a:rPr>
              <a:t>1</a:t>
            </a:r>
            <a:r>
              <a:rPr lang="fr-FR" sz="2000" b="1" dirty="0">
                <a:solidFill>
                  <a:schemeClr val="tx1"/>
                </a:solidFill>
              </a:rPr>
              <a:t>, Karima Durand</a:t>
            </a:r>
            <a:r>
              <a:rPr lang="fr-FR" sz="2000" b="1" baseline="30000" dirty="0">
                <a:solidFill>
                  <a:schemeClr val="tx1"/>
                </a:solidFill>
              </a:rPr>
              <a:t>2</a:t>
            </a:r>
            <a:r>
              <a:rPr lang="fr-FR" sz="2000" b="1" dirty="0">
                <a:solidFill>
                  <a:schemeClr val="tx1"/>
                </a:solidFill>
              </a:rPr>
              <a:t>, Laurence Piant</a:t>
            </a:r>
            <a:r>
              <a:rPr lang="fr-FR" sz="2000" b="1" baseline="30000" dirty="0">
                <a:solidFill>
                  <a:schemeClr val="tx1"/>
                </a:solidFill>
              </a:rPr>
              <a:t>3</a:t>
            </a:r>
            <a:r>
              <a:rPr lang="fr-FR" sz="2000" b="1" dirty="0">
                <a:solidFill>
                  <a:schemeClr val="tx1"/>
                </a:solidFill>
              </a:rPr>
              <a:t> and Frédéric Piant</a:t>
            </a:r>
            <a:r>
              <a:rPr lang="fr-FR" sz="2000" b="1" baseline="300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82D3FD1-CDC8-DD40-9423-F02E83977C5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5039"/>
          <a:stretch/>
        </p:blipFill>
        <p:spPr>
          <a:xfrm>
            <a:off x="103088" y="2153593"/>
            <a:ext cx="1911511" cy="667549"/>
          </a:xfrm>
          <a:prstGeom prst="rect">
            <a:avLst/>
          </a:prstGeom>
        </p:spPr>
      </p:pic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54B360A2-9172-F540-BF43-A87BED63186E}"/>
              </a:ext>
            </a:extLst>
          </p:cNvPr>
          <p:cNvSpPr txBox="1">
            <a:spLocks/>
          </p:cNvSpPr>
          <p:nvPr/>
        </p:nvSpPr>
        <p:spPr>
          <a:xfrm>
            <a:off x="257913" y="4679656"/>
            <a:ext cx="11575018" cy="1393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fr-FR" sz="1400" i="1" dirty="0">
                <a:solidFill>
                  <a:schemeClr val="tx1"/>
                </a:solidFill>
              </a:rPr>
              <a:t>Equipe Cognitique &amp; Ingénierie Humaine (CIH) – Laboratoire IMS (UMR CNRS 5218) / Ecole Nationale Supérieure de Cognitique (ENSC) – Bordeaux INP</a:t>
            </a:r>
          </a:p>
          <a:p>
            <a:pPr marL="342900" indent="-342900">
              <a:buAutoNum type="arabicPeriod"/>
            </a:pPr>
            <a:endParaRPr lang="fr-FR" sz="1400" i="1" dirty="0">
              <a:solidFill>
                <a:schemeClr val="tx1"/>
              </a:solidFill>
            </a:endParaRPr>
          </a:p>
          <a:p>
            <a:r>
              <a:rPr lang="fr-FR" sz="1400" i="1" dirty="0">
                <a:solidFill>
                  <a:schemeClr val="tx1"/>
                </a:solidFill>
              </a:rPr>
              <a:t>2. Association pour le Développement et les Gestion des Équipements Sociaux, Médico—sociaux et sanitaire (ADGESSA)</a:t>
            </a:r>
          </a:p>
          <a:p>
            <a:endParaRPr lang="fr-FR" sz="1400" i="1" dirty="0">
              <a:solidFill>
                <a:schemeClr val="tx1"/>
              </a:solidFill>
            </a:endParaRPr>
          </a:p>
          <a:p>
            <a:r>
              <a:rPr lang="fr-FR" sz="1400" i="1" dirty="0">
                <a:solidFill>
                  <a:schemeClr val="tx1"/>
                </a:solidFill>
              </a:rPr>
              <a:t>3. Groupe de Conseil, Gestion et Prestation en Dispositifs Médicaux (CGPDM) – Médical Thiry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1C7813-5C9D-484D-A954-412FADDC91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8158" y="1178257"/>
            <a:ext cx="5274528" cy="200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4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8C4BBE-38F7-7245-973A-11F84743CE09}"/>
              </a:ext>
            </a:extLst>
          </p:cNvPr>
          <p:cNvSpPr/>
          <p:nvPr/>
        </p:nvSpPr>
        <p:spPr>
          <a:xfrm>
            <a:off x="400604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A0E9C-C3AD-444C-8A5F-6A33EFEE7630}"/>
              </a:ext>
            </a:extLst>
          </p:cNvPr>
          <p:cNvSpPr/>
          <p:nvPr/>
        </p:nvSpPr>
        <p:spPr>
          <a:xfrm>
            <a:off x="6313722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Results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5D114-8BFE-8443-9878-50476132D12B}"/>
              </a:ext>
            </a:extLst>
          </p:cNvPr>
          <p:cNvSpPr/>
          <p:nvPr/>
        </p:nvSpPr>
        <p:spPr>
          <a:xfrm>
            <a:off x="9270281" y="156749"/>
            <a:ext cx="2473235" cy="3831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Perspectives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712AC87-4866-224F-94CA-1D197266CB1C}"/>
              </a:ext>
            </a:extLst>
          </p:cNvPr>
          <p:cNvCxnSpPr/>
          <p:nvPr/>
        </p:nvCxnSpPr>
        <p:spPr>
          <a:xfrm flipV="1">
            <a:off x="400604" y="1114697"/>
            <a:ext cx="11342912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411CC210-3938-A949-8741-F7F65B65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A2314F-4A17-4B45-8EB2-17D62191ED85}" type="slidenum">
              <a:rPr lang="fr-FR" smtClean="0"/>
              <a:t>10</a:t>
            </a:fld>
            <a:r>
              <a:rPr lang="fr-FR" dirty="0"/>
              <a:t>/14</a:t>
            </a:r>
          </a:p>
        </p:txBody>
      </p:sp>
      <p:sp>
        <p:nvSpPr>
          <p:cNvPr id="10" name="Espace réservé du pied de page 38">
            <a:extLst>
              <a:ext uri="{FF2B5EF4-FFF2-40B4-BE49-F238E27FC236}">
                <a16:creationId xmlns:a16="http://schemas.microsoft.com/office/drawing/2014/main" id="{4D2DE5F1-7D1A-C445-9235-0486B61D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quentin.chibaudel@ensc.fr</a:t>
            </a:r>
          </a:p>
        </p:txBody>
      </p:sp>
      <p:sp>
        <p:nvSpPr>
          <p:cNvPr id="12" name="Flèche à angle droit 11">
            <a:extLst>
              <a:ext uri="{FF2B5EF4-FFF2-40B4-BE49-F238E27FC236}">
                <a16:creationId xmlns:a16="http://schemas.microsoft.com/office/drawing/2014/main" id="{A37AD589-4603-5D4D-AC9C-32490B47E126}"/>
              </a:ext>
            </a:extLst>
          </p:cNvPr>
          <p:cNvSpPr/>
          <p:nvPr/>
        </p:nvSpPr>
        <p:spPr>
          <a:xfrm rot="5400000">
            <a:off x="9572039" y="612749"/>
            <a:ext cx="391197" cy="429126"/>
          </a:xfrm>
          <a:prstGeom prst="bentUpArrow">
            <a:avLst>
              <a:gd name="adj1" fmla="val 13732"/>
              <a:gd name="adj2" fmla="val 32042"/>
              <a:gd name="adj3" fmla="val 25000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37A14B3-7B11-0C41-A015-135E2192E65F}"/>
              </a:ext>
            </a:extLst>
          </p:cNvPr>
          <p:cNvSpPr txBox="1"/>
          <p:nvPr/>
        </p:nvSpPr>
        <p:spPr>
          <a:xfrm>
            <a:off x="10118017" y="653579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Recommandations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94B253-B925-284E-9D56-F71C2AF5585D}"/>
              </a:ext>
            </a:extLst>
          </p:cNvPr>
          <p:cNvSpPr/>
          <p:nvPr/>
        </p:nvSpPr>
        <p:spPr>
          <a:xfrm>
            <a:off x="3357163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16" name="Espace réservé de la date 22">
            <a:extLst>
              <a:ext uri="{FF2B5EF4-FFF2-40B4-BE49-F238E27FC236}">
                <a16:creationId xmlns:a16="http://schemas.microsoft.com/office/drawing/2014/main" id="{87D3C720-F2E9-0049-BFE0-B54FD45E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28/08/2018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3EDC17-04BE-BB4C-993C-3CFCA0AEE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52" y="1798465"/>
            <a:ext cx="2408903" cy="42672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45B4C95-4B11-CE46-9B8C-A8C12DA213EC}"/>
              </a:ext>
            </a:extLst>
          </p:cNvPr>
          <p:cNvSpPr txBox="1"/>
          <p:nvPr/>
        </p:nvSpPr>
        <p:spPr>
          <a:xfrm>
            <a:off x="623455" y="1276998"/>
            <a:ext cx="677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First recommandation </a:t>
            </a:r>
            <a:r>
              <a:rPr lang="fr-FR" dirty="0"/>
              <a:t>: </a:t>
            </a:r>
            <a:r>
              <a:rPr lang="fr-FR" dirty="0" err="1"/>
              <a:t>improve</a:t>
            </a:r>
            <a:r>
              <a:rPr lang="fr-FR" dirty="0"/>
              <a:t> the </a:t>
            </a:r>
            <a:r>
              <a:rPr lang="fr-FR" dirty="0" err="1"/>
              <a:t>ergonomics</a:t>
            </a:r>
            <a:r>
              <a:rPr lang="fr-FR" dirty="0"/>
              <a:t> of the </a:t>
            </a:r>
            <a:r>
              <a:rPr lang="fr-FR" dirty="0" err="1"/>
              <a:t>remote</a:t>
            </a:r>
            <a:r>
              <a:rPr lang="fr-FR" dirty="0"/>
              <a:t> control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DEB2886-75E9-5841-877E-F153AFD9E5FF}"/>
              </a:ext>
            </a:extLst>
          </p:cNvPr>
          <p:cNvSpPr/>
          <p:nvPr/>
        </p:nvSpPr>
        <p:spPr>
          <a:xfrm>
            <a:off x="2131036" y="2132273"/>
            <a:ext cx="1808792" cy="7626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81ECE30-DB82-E34D-9AD0-60C6BF8A41AF}"/>
              </a:ext>
            </a:extLst>
          </p:cNvPr>
          <p:cNvSpPr txBox="1"/>
          <p:nvPr/>
        </p:nvSpPr>
        <p:spPr>
          <a:xfrm>
            <a:off x="5417127" y="2172033"/>
            <a:ext cx="4980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Hard to </a:t>
            </a:r>
            <a:r>
              <a:rPr lang="fr-FR" dirty="0" err="1"/>
              <a:t>see</a:t>
            </a:r>
            <a:r>
              <a:rPr lang="fr-FR" dirty="0"/>
              <a:t> the </a:t>
            </a:r>
            <a:r>
              <a:rPr lang="fr-FR" dirty="0" err="1"/>
              <a:t>arows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Hard to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press</a:t>
            </a:r>
            <a:r>
              <a:rPr lang="fr-FR" dirty="0"/>
              <a:t> on the </a:t>
            </a:r>
            <a:r>
              <a:rPr lang="fr-FR" dirty="0" err="1"/>
              <a:t>button</a:t>
            </a:r>
            <a:endParaRPr lang="fr-FR" dirty="0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66C0118-8595-3049-87BB-A14E017A0FEC}"/>
              </a:ext>
            </a:extLst>
          </p:cNvPr>
          <p:cNvCxnSpPr/>
          <p:nvPr/>
        </p:nvCxnSpPr>
        <p:spPr>
          <a:xfrm>
            <a:off x="3939828" y="2513605"/>
            <a:ext cx="13248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F1FF7BC6-6F75-7549-B02A-09C2005C28E0}"/>
              </a:ext>
            </a:extLst>
          </p:cNvPr>
          <p:cNvSpPr txBox="1"/>
          <p:nvPr/>
        </p:nvSpPr>
        <p:spPr>
          <a:xfrm>
            <a:off x="1445057" y="6060919"/>
            <a:ext cx="3225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Picture of the </a:t>
            </a:r>
            <a:r>
              <a:rPr lang="fr-FR" sz="1600" i="1" dirty="0" err="1"/>
              <a:t>current</a:t>
            </a:r>
            <a:r>
              <a:rPr lang="fr-FR" sz="1600" i="1" dirty="0"/>
              <a:t> </a:t>
            </a:r>
            <a:r>
              <a:rPr lang="fr-FR" sz="1600" i="1" dirty="0" err="1"/>
              <a:t>remote</a:t>
            </a:r>
            <a:r>
              <a:rPr lang="fr-FR" sz="1600" i="1" dirty="0"/>
              <a:t> control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7CDE1CF-72C5-244E-AAAA-3350CC816838}"/>
              </a:ext>
            </a:extLst>
          </p:cNvPr>
          <p:cNvSpPr txBox="1"/>
          <p:nvPr/>
        </p:nvSpPr>
        <p:spPr>
          <a:xfrm>
            <a:off x="4670748" y="3382742"/>
            <a:ext cx="7174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Adaptability</a:t>
            </a:r>
            <a:r>
              <a:rPr lang="fr-FR" dirty="0"/>
              <a:t> : the 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adapt</a:t>
            </a:r>
            <a:r>
              <a:rPr lang="fr-FR" dirty="0"/>
              <a:t> </a:t>
            </a:r>
            <a:r>
              <a:rPr lang="fr-FR" dirty="0" err="1"/>
              <a:t>itself</a:t>
            </a:r>
            <a:r>
              <a:rPr lang="fr-FR" dirty="0"/>
              <a:t> to the </a:t>
            </a:r>
            <a:r>
              <a:rPr lang="fr-FR" dirty="0" err="1"/>
              <a:t>context</a:t>
            </a:r>
            <a:r>
              <a:rPr lang="fr-FR" dirty="0"/>
              <a:t> (Bastien et Scapin, 2001; </a:t>
            </a:r>
            <a:r>
              <a:rPr lang="fr-FR" dirty="0" err="1"/>
              <a:t>Schneiderman</a:t>
            </a:r>
            <a:r>
              <a:rPr lang="fr-FR" dirty="0"/>
              <a:t>, 2010)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 typeface="Wingdings" pitchFamily="2" charset="2"/>
              <a:buChar char="à"/>
            </a:pPr>
            <a:r>
              <a:rPr lang="fr-FR" dirty="0" err="1">
                <a:sym typeface="Wingdings" pitchFamily="2" charset="2"/>
              </a:rPr>
              <a:t>colors</a:t>
            </a:r>
            <a:r>
              <a:rPr lang="fr-FR" dirty="0">
                <a:sym typeface="Wingdings" pitchFamily="2" charset="2"/>
              </a:rPr>
              <a:t>, </a:t>
            </a:r>
            <a:r>
              <a:rPr lang="fr-FR" dirty="0" err="1">
                <a:sym typeface="Wingdings" pitchFamily="2" charset="2"/>
              </a:rPr>
              <a:t>constrast</a:t>
            </a:r>
            <a:r>
              <a:rPr lang="fr-FR" dirty="0">
                <a:sym typeface="Wingdings" pitchFamily="2" charset="2"/>
              </a:rPr>
              <a:t>, relief, </a:t>
            </a:r>
            <a:r>
              <a:rPr lang="fr-FR" dirty="0" err="1">
                <a:sym typeface="Wingdings" pitchFamily="2" charset="2"/>
              </a:rPr>
              <a:t>brail</a:t>
            </a:r>
            <a:endParaRPr lang="fr-F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fr-FR" dirty="0">
              <a:sym typeface="Wingdings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26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8C4BBE-38F7-7245-973A-11F84743CE09}"/>
              </a:ext>
            </a:extLst>
          </p:cNvPr>
          <p:cNvSpPr/>
          <p:nvPr/>
        </p:nvSpPr>
        <p:spPr>
          <a:xfrm>
            <a:off x="400604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A0E9C-C3AD-444C-8A5F-6A33EFEE7630}"/>
              </a:ext>
            </a:extLst>
          </p:cNvPr>
          <p:cNvSpPr/>
          <p:nvPr/>
        </p:nvSpPr>
        <p:spPr>
          <a:xfrm>
            <a:off x="6313722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Results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5D114-8BFE-8443-9878-50476132D12B}"/>
              </a:ext>
            </a:extLst>
          </p:cNvPr>
          <p:cNvSpPr/>
          <p:nvPr/>
        </p:nvSpPr>
        <p:spPr>
          <a:xfrm>
            <a:off x="9270281" y="156749"/>
            <a:ext cx="2473235" cy="3831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Perspectives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712AC87-4866-224F-94CA-1D197266CB1C}"/>
              </a:ext>
            </a:extLst>
          </p:cNvPr>
          <p:cNvCxnSpPr/>
          <p:nvPr/>
        </p:nvCxnSpPr>
        <p:spPr>
          <a:xfrm flipV="1">
            <a:off x="400604" y="1114697"/>
            <a:ext cx="11342912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411CC210-3938-A949-8741-F7F65B65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A2314F-4A17-4B45-8EB2-17D62191ED85}" type="slidenum">
              <a:rPr lang="fr-FR" smtClean="0"/>
              <a:t>11</a:t>
            </a:fld>
            <a:r>
              <a:rPr lang="fr-FR" dirty="0"/>
              <a:t>/14</a:t>
            </a:r>
          </a:p>
        </p:txBody>
      </p:sp>
      <p:sp>
        <p:nvSpPr>
          <p:cNvPr id="10" name="Espace réservé du pied de page 38">
            <a:extLst>
              <a:ext uri="{FF2B5EF4-FFF2-40B4-BE49-F238E27FC236}">
                <a16:creationId xmlns:a16="http://schemas.microsoft.com/office/drawing/2014/main" id="{4D2DE5F1-7D1A-C445-9235-0486B61D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quentin.chibaudel@ensc.fr</a:t>
            </a:r>
          </a:p>
        </p:txBody>
      </p:sp>
      <p:sp>
        <p:nvSpPr>
          <p:cNvPr id="12" name="Flèche à angle droit 11">
            <a:extLst>
              <a:ext uri="{FF2B5EF4-FFF2-40B4-BE49-F238E27FC236}">
                <a16:creationId xmlns:a16="http://schemas.microsoft.com/office/drawing/2014/main" id="{A37AD589-4603-5D4D-AC9C-32490B47E126}"/>
              </a:ext>
            </a:extLst>
          </p:cNvPr>
          <p:cNvSpPr/>
          <p:nvPr/>
        </p:nvSpPr>
        <p:spPr>
          <a:xfrm rot="5400000">
            <a:off x="9572039" y="612749"/>
            <a:ext cx="391197" cy="429126"/>
          </a:xfrm>
          <a:prstGeom prst="bentUpArrow">
            <a:avLst>
              <a:gd name="adj1" fmla="val 13732"/>
              <a:gd name="adj2" fmla="val 32042"/>
              <a:gd name="adj3" fmla="val 25000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37A14B3-7B11-0C41-A015-135E2192E65F}"/>
              </a:ext>
            </a:extLst>
          </p:cNvPr>
          <p:cNvSpPr txBox="1"/>
          <p:nvPr/>
        </p:nvSpPr>
        <p:spPr>
          <a:xfrm>
            <a:off x="10118017" y="653579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Recommandations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94B253-B925-284E-9D56-F71C2AF5585D}"/>
              </a:ext>
            </a:extLst>
          </p:cNvPr>
          <p:cNvSpPr/>
          <p:nvPr/>
        </p:nvSpPr>
        <p:spPr>
          <a:xfrm>
            <a:off x="3357163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16" name="Espace réservé de la date 22">
            <a:extLst>
              <a:ext uri="{FF2B5EF4-FFF2-40B4-BE49-F238E27FC236}">
                <a16:creationId xmlns:a16="http://schemas.microsoft.com/office/drawing/2014/main" id="{87D3C720-F2E9-0049-BFE0-B54FD45E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28/08/2018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45B4C95-4B11-CE46-9B8C-A8C12DA213EC}"/>
              </a:ext>
            </a:extLst>
          </p:cNvPr>
          <p:cNvSpPr txBox="1"/>
          <p:nvPr/>
        </p:nvSpPr>
        <p:spPr>
          <a:xfrm>
            <a:off x="623455" y="1276998"/>
            <a:ext cx="676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Second recommandation : </a:t>
            </a:r>
            <a:r>
              <a:rPr lang="fr-FR" dirty="0" err="1"/>
              <a:t>improve</a:t>
            </a:r>
            <a:r>
              <a:rPr lang="fr-FR" dirty="0"/>
              <a:t> the </a:t>
            </a:r>
            <a:r>
              <a:rPr lang="fr-FR" dirty="0" err="1"/>
              <a:t>ergonomics</a:t>
            </a:r>
            <a:r>
              <a:rPr lang="fr-FR" dirty="0"/>
              <a:t> of the user </a:t>
            </a:r>
            <a:r>
              <a:rPr lang="fr-FR" dirty="0" err="1"/>
              <a:t>manual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51DBA1-D2C5-2949-8EBC-324713DEE5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36" b="15721"/>
          <a:stretch/>
        </p:blipFill>
        <p:spPr>
          <a:xfrm>
            <a:off x="838200" y="1782505"/>
            <a:ext cx="3963948" cy="3760784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79617CCD-ACE3-AE44-B70E-2E83D122CFCF}"/>
              </a:ext>
            </a:extLst>
          </p:cNvPr>
          <p:cNvSpPr/>
          <p:nvPr/>
        </p:nvSpPr>
        <p:spPr>
          <a:xfrm>
            <a:off x="2820174" y="4294906"/>
            <a:ext cx="1981974" cy="9005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4BC0D9B-072B-5045-A9D8-3DFB97CE20C2}"/>
              </a:ext>
            </a:extLst>
          </p:cNvPr>
          <p:cNvSpPr txBox="1"/>
          <p:nvPr/>
        </p:nvSpPr>
        <p:spPr>
          <a:xfrm>
            <a:off x="5322986" y="2999511"/>
            <a:ext cx="479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</a:t>
            </a:r>
            <a:r>
              <a:rPr lang="en-US" i="1" dirty="0" err="1"/>
              <a:t>trendelenburd</a:t>
            </a:r>
            <a:r>
              <a:rPr lang="fr-FR" i="1" dirty="0"/>
              <a:t> » </a:t>
            </a:r>
            <a:r>
              <a:rPr lang="fr-FR" dirty="0"/>
              <a:t>and</a:t>
            </a:r>
            <a:r>
              <a:rPr lang="fr-FR" i="1" dirty="0"/>
              <a:t> « </a:t>
            </a:r>
            <a:r>
              <a:rPr lang="en-US" i="1" dirty="0"/>
              <a:t>reverse-</a:t>
            </a:r>
            <a:r>
              <a:rPr lang="en-US" i="1" dirty="0" err="1"/>
              <a:t>trendelenburg</a:t>
            </a:r>
            <a:r>
              <a:rPr lang="fr-FR" i="1" dirty="0"/>
              <a:t> » </a:t>
            </a:r>
          </a:p>
          <a:p>
            <a:r>
              <a:rPr lang="fr-FR" i="1" dirty="0">
                <a:sym typeface="Wingdings" pitchFamily="2" charset="2"/>
              </a:rPr>
              <a:t> </a:t>
            </a:r>
            <a:r>
              <a:rPr lang="fr-FR" dirty="0"/>
              <a:t>do </a:t>
            </a:r>
            <a:r>
              <a:rPr lang="fr-FR" dirty="0" err="1"/>
              <a:t>you</a:t>
            </a:r>
            <a:r>
              <a:rPr lang="fr-FR" dirty="0"/>
              <a:t> know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means</a:t>
            </a:r>
            <a:r>
              <a:rPr lang="fr-FR" dirty="0"/>
              <a:t> ? 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A7A6698-3BD2-D143-9F05-4042AB2497BA}"/>
              </a:ext>
            </a:extLst>
          </p:cNvPr>
          <p:cNvCxnSpPr>
            <a:cxnSpLocks/>
            <a:stCxn id="5" idx="6"/>
            <a:endCxn id="11" idx="1"/>
          </p:cNvCxnSpPr>
          <p:nvPr/>
        </p:nvCxnSpPr>
        <p:spPr>
          <a:xfrm flipV="1">
            <a:off x="4802148" y="3322677"/>
            <a:ext cx="520838" cy="1422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CB1577F8-7039-D54E-91C6-AA7DE61A4F49}"/>
              </a:ext>
            </a:extLst>
          </p:cNvPr>
          <p:cNvSpPr/>
          <p:nvPr/>
        </p:nvSpPr>
        <p:spPr>
          <a:xfrm>
            <a:off x="2873839" y="2703209"/>
            <a:ext cx="1928309" cy="6008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41419E-61B8-B749-AE73-3A3649006C6E}"/>
              </a:ext>
            </a:extLst>
          </p:cNvPr>
          <p:cNvSpPr/>
          <p:nvPr/>
        </p:nvSpPr>
        <p:spPr>
          <a:xfrm>
            <a:off x="5342521" y="1851604"/>
            <a:ext cx="2725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/>
              <a:t>«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variable height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» : </a:t>
            </a:r>
          </a:p>
          <a:p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height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variable ?</a:t>
            </a:r>
            <a:endParaRPr lang="fr-FR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DB7FD67-FBA0-6946-8E3E-95E8061A885E}"/>
              </a:ext>
            </a:extLst>
          </p:cNvPr>
          <p:cNvCxnSpPr>
            <a:cxnSpLocks/>
            <a:stCxn id="23" idx="6"/>
            <a:endCxn id="24" idx="1"/>
          </p:cNvCxnSpPr>
          <p:nvPr/>
        </p:nvCxnSpPr>
        <p:spPr>
          <a:xfrm flipV="1">
            <a:off x="4802148" y="2174770"/>
            <a:ext cx="540373" cy="8288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01F036F3-12BB-AC4D-9CC0-253DC7EC3F50}"/>
              </a:ext>
            </a:extLst>
          </p:cNvPr>
          <p:cNvSpPr txBox="1"/>
          <p:nvPr/>
        </p:nvSpPr>
        <p:spPr>
          <a:xfrm>
            <a:off x="1125806" y="5527901"/>
            <a:ext cx="3953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Picture of the </a:t>
            </a:r>
            <a:r>
              <a:rPr lang="fr-FR" sz="1600" i="1" dirty="0" err="1"/>
              <a:t>current</a:t>
            </a:r>
            <a:r>
              <a:rPr lang="fr-FR" sz="1600" i="1" dirty="0"/>
              <a:t> user </a:t>
            </a:r>
            <a:r>
              <a:rPr lang="fr-FR" sz="1600" i="1" dirty="0" err="1"/>
              <a:t>manual</a:t>
            </a:r>
            <a:r>
              <a:rPr lang="fr-FR" sz="1600" i="1" dirty="0"/>
              <a:t> (in French)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BCF5FC2-1F60-7D40-9E83-01810997C236}"/>
              </a:ext>
            </a:extLst>
          </p:cNvPr>
          <p:cNvSpPr txBox="1"/>
          <p:nvPr/>
        </p:nvSpPr>
        <p:spPr>
          <a:xfrm>
            <a:off x="5199513" y="4259377"/>
            <a:ext cx="6851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Guidance : lexical </a:t>
            </a:r>
            <a:r>
              <a:rPr lang="fr-FR" dirty="0" err="1"/>
              <a:t>caracteristics</a:t>
            </a:r>
            <a:r>
              <a:rPr lang="fr-FR" dirty="0"/>
              <a:t> to </a:t>
            </a:r>
            <a:r>
              <a:rPr lang="fr-FR" dirty="0" err="1"/>
              <a:t>present</a:t>
            </a:r>
            <a:r>
              <a:rPr lang="fr-FR" dirty="0"/>
              <a:t> the information must </a:t>
            </a:r>
            <a:r>
              <a:rPr lang="fr-FR" dirty="0" err="1"/>
              <a:t>be</a:t>
            </a:r>
            <a:r>
              <a:rPr lang="fr-FR" dirty="0"/>
              <a:t> simple (Bastien et Scapin, 2001; </a:t>
            </a:r>
            <a:r>
              <a:rPr lang="fr-FR" dirty="0" err="1"/>
              <a:t>Schneiderman</a:t>
            </a:r>
            <a:r>
              <a:rPr lang="fr-FR" dirty="0"/>
              <a:t>, 2010)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 typeface="Wingdings" pitchFamily="2" charset="2"/>
              <a:buChar char="à"/>
            </a:pPr>
            <a:r>
              <a:rPr lang="fr-FR" dirty="0" err="1">
                <a:sym typeface="Wingdings" pitchFamily="2" charset="2"/>
              </a:rPr>
              <a:t>Simplify</a:t>
            </a:r>
            <a:r>
              <a:rPr lang="fr-FR" dirty="0">
                <a:sym typeface="Wingdings" pitchFamily="2" charset="2"/>
              </a:rPr>
              <a:t> lexical </a:t>
            </a:r>
            <a:r>
              <a:rPr lang="fr-FR" dirty="0" err="1">
                <a:sym typeface="Wingdings" pitchFamily="2" charset="2"/>
              </a:rPr>
              <a:t>vocabulary</a:t>
            </a:r>
            <a:endParaRPr lang="fr-F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fr-FR" dirty="0">
              <a:sym typeface="Wingdings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74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23" grpId="0" animBg="1"/>
      <p:bldP spid="24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8C4BBE-38F7-7245-973A-11F84743CE09}"/>
              </a:ext>
            </a:extLst>
          </p:cNvPr>
          <p:cNvSpPr/>
          <p:nvPr/>
        </p:nvSpPr>
        <p:spPr>
          <a:xfrm>
            <a:off x="400604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A0E9C-C3AD-444C-8A5F-6A33EFEE7630}"/>
              </a:ext>
            </a:extLst>
          </p:cNvPr>
          <p:cNvSpPr/>
          <p:nvPr/>
        </p:nvSpPr>
        <p:spPr>
          <a:xfrm>
            <a:off x="6313722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Results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5D114-8BFE-8443-9878-50476132D12B}"/>
              </a:ext>
            </a:extLst>
          </p:cNvPr>
          <p:cNvSpPr/>
          <p:nvPr/>
        </p:nvSpPr>
        <p:spPr>
          <a:xfrm>
            <a:off x="9270281" y="156749"/>
            <a:ext cx="2473235" cy="3831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Perspectives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712AC87-4866-224F-94CA-1D197266CB1C}"/>
              </a:ext>
            </a:extLst>
          </p:cNvPr>
          <p:cNvCxnSpPr/>
          <p:nvPr/>
        </p:nvCxnSpPr>
        <p:spPr>
          <a:xfrm flipV="1">
            <a:off x="400604" y="1114697"/>
            <a:ext cx="11342912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411CC210-3938-A949-8741-F7F65B65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A2314F-4A17-4B45-8EB2-17D62191ED85}" type="slidenum">
              <a:rPr lang="fr-FR" smtClean="0"/>
              <a:t>12</a:t>
            </a:fld>
            <a:r>
              <a:rPr lang="fr-FR" dirty="0"/>
              <a:t>/14</a:t>
            </a:r>
          </a:p>
        </p:txBody>
      </p:sp>
      <p:sp>
        <p:nvSpPr>
          <p:cNvPr id="10" name="Espace réservé du pied de page 38">
            <a:extLst>
              <a:ext uri="{FF2B5EF4-FFF2-40B4-BE49-F238E27FC236}">
                <a16:creationId xmlns:a16="http://schemas.microsoft.com/office/drawing/2014/main" id="{4D2DE5F1-7D1A-C445-9235-0486B61D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quentin.chibaudel@ensc.fr</a:t>
            </a:r>
          </a:p>
        </p:txBody>
      </p:sp>
      <p:sp>
        <p:nvSpPr>
          <p:cNvPr id="12" name="Flèche à angle droit 11">
            <a:extLst>
              <a:ext uri="{FF2B5EF4-FFF2-40B4-BE49-F238E27FC236}">
                <a16:creationId xmlns:a16="http://schemas.microsoft.com/office/drawing/2014/main" id="{A37AD589-4603-5D4D-AC9C-32490B47E126}"/>
              </a:ext>
            </a:extLst>
          </p:cNvPr>
          <p:cNvSpPr/>
          <p:nvPr/>
        </p:nvSpPr>
        <p:spPr>
          <a:xfrm rot="5400000">
            <a:off x="9572039" y="612749"/>
            <a:ext cx="391197" cy="429126"/>
          </a:xfrm>
          <a:prstGeom prst="bentUpArrow">
            <a:avLst>
              <a:gd name="adj1" fmla="val 13732"/>
              <a:gd name="adj2" fmla="val 32042"/>
              <a:gd name="adj3" fmla="val 25000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37A14B3-7B11-0C41-A015-135E2192E65F}"/>
              </a:ext>
            </a:extLst>
          </p:cNvPr>
          <p:cNvSpPr txBox="1"/>
          <p:nvPr/>
        </p:nvSpPr>
        <p:spPr>
          <a:xfrm>
            <a:off x="10118017" y="653579"/>
            <a:ext cx="138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 the futur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94B253-B925-284E-9D56-F71C2AF5585D}"/>
              </a:ext>
            </a:extLst>
          </p:cNvPr>
          <p:cNvSpPr/>
          <p:nvPr/>
        </p:nvSpPr>
        <p:spPr>
          <a:xfrm>
            <a:off x="3357163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16" name="Espace réservé de la date 22">
            <a:extLst>
              <a:ext uri="{FF2B5EF4-FFF2-40B4-BE49-F238E27FC236}">
                <a16:creationId xmlns:a16="http://schemas.microsoft.com/office/drawing/2014/main" id="{87D3C720-F2E9-0049-BFE0-B54FD45E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28/08/2018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99AB08-9078-E348-BEBB-9C54139938AB}"/>
              </a:ext>
            </a:extLst>
          </p:cNvPr>
          <p:cNvSpPr/>
          <p:nvPr/>
        </p:nvSpPr>
        <p:spPr>
          <a:xfrm>
            <a:off x="3935744" y="2758458"/>
            <a:ext cx="1584959" cy="20505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D8997B6-BD5F-A148-BD9B-4FA938241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87" y="2870337"/>
            <a:ext cx="876272" cy="1826805"/>
          </a:xfrm>
          <a:prstGeom prst="rect">
            <a:avLst/>
          </a:prstGeom>
        </p:spPr>
      </p:pic>
      <p:grpSp>
        <p:nvGrpSpPr>
          <p:cNvPr id="26" name="Grouper 20">
            <a:extLst>
              <a:ext uri="{FF2B5EF4-FFF2-40B4-BE49-F238E27FC236}">
                <a16:creationId xmlns:a16="http://schemas.microsoft.com/office/drawing/2014/main" id="{19B9991F-FE06-1D43-A178-304A79EC6C06}"/>
              </a:ext>
            </a:extLst>
          </p:cNvPr>
          <p:cNvGrpSpPr/>
          <p:nvPr/>
        </p:nvGrpSpPr>
        <p:grpSpPr>
          <a:xfrm>
            <a:off x="6216475" y="2649404"/>
            <a:ext cx="1157412" cy="2240825"/>
            <a:chOff x="6064906" y="1180618"/>
            <a:chExt cx="1088249" cy="2255262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61AC507-92B6-534D-955D-1A6B741E0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67" r="4080"/>
            <a:stretch/>
          </p:blipFill>
          <p:spPr>
            <a:xfrm>
              <a:off x="6064906" y="1597306"/>
              <a:ext cx="1088249" cy="1838574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240E9C03-CAA2-6C4D-A6D1-5CCA9F23CDB5}"/>
                </a:ext>
              </a:extLst>
            </p:cNvPr>
            <p:cNvSpPr/>
            <p:nvPr/>
          </p:nvSpPr>
          <p:spPr>
            <a:xfrm>
              <a:off x="6481709" y="1180618"/>
              <a:ext cx="358815" cy="334957"/>
            </a:xfrm>
            <a:prstGeom prst="ellipse">
              <a:avLst/>
            </a:prstGeom>
            <a:solidFill>
              <a:srgbClr val="8CBE38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68618D8-92DC-1447-8C05-4EB9A20511FD}"/>
              </a:ext>
            </a:extLst>
          </p:cNvPr>
          <p:cNvSpPr/>
          <p:nvPr/>
        </p:nvSpPr>
        <p:spPr>
          <a:xfrm>
            <a:off x="3581400" y="2365411"/>
            <a:ext cx="4438663" cy="27663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93E98B6-5467-BF44-AF5B-C8DFE0639ECC}"/>
              </a:ext>
            </a:extLst>
          </p:cNvPr>
          <p:cNvSpPr txBox="1"/>
          <p:nvPr/>
        </p:nvSpPr>
        <p:spPr>
          <a:xfrm>
            <a:off x="4312530" y="5914234"/>
            <a:ext cx="3566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/>
              <a:t>Interest</a:t>
            </a:r>
            <a:r>
              <a:rPr lang="fr-FR" sz="1600" i="1" dirty="0"/>
              <a:t> of the universel design </a:t>
            </a:r>
            <a:r>
              <a:rPr lang="fr-FR" sz="1600" i="1" dirty="0" err="1"/>
              <a:t>approach</a:t>
            </a:r>
            <a:endParaRPr lang="fr-FR" sz="1600" i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6953C91-A975-F94F-A87D-59A315F8C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322399"/>
            <a:ext cx="74295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8C4BBE-38F7-7245-973A-11F84743CE09}"/>
              </a:ext>
            </a:extLst>
          </p:cNvPr>
          <p:cNvSpPr/>
          <p:nvPr/>
        </p:nvSpPr>
        <p:spPr>
          <a:xfrm>
            <a:off x="400604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A0E9C-C3AD-444C-8A5F-6A33EFEE7630}"/>
              </a:ext>
            </a:extLst>
          </p:cNvPr>
          <p:cNvSpPr/>
          <p:nvPr/>
        </p:nvSpPr>
        <p:spPr>
          <a:xfrm>
            <a:off x="6313722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Results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5D114-8BFE-8443-9878-50476132D12B}"/>
              </a:ext>
            </a:extLst>
          </p:cNvPr>
          <p:cNvSpPr/>
          <p:nvPr/>
        </p:nvSpPr>
        <p:spPr>
          <a:xfrm>
            <a:off x="9270281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Perspectives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411CC210-3938-A949-8741-F7F65B65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A2314F-4A17-4B45-8EB2-17D62191ED85}" type="slidenum">
              <a:rPr lang="fr-FR" smtClean="0"/>
              <a:t>13</a:t>
            </a:fld>
            <a:r>
              <a:rPr lang="fr-FR" dirty="0"/>
              <a:t>/14</a:t>
            </a:r>
          </a:p>
        </p:txBody>
      </p:sp>
      <p:sp>
        <p:nvSpPr>
          <p:cNvPr id="10" name="Espace réservé du pied de page 38">
            <a:extLst>
              <a:ext uri="{FF2B5EF4-FFF2-40B4-BE49-F238E27FC236}">
                <a16:creationId xmlns:a16="http://schemas.microsoft.com/office/drawing/2014/main" id="{4D2DE5F1-7D1A-C445-9235-0486B61D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quentin.chibaudel@ensc.fr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2DFE37-FAB5-0E42-A6C3-FCAC65ED4731}"/>
              </a:ext>
            </a:extLst>
          </p:cNvPr>
          <p:cNvSpPr/>
          <p:nvPr/>
        </p:nvSpPr>
        <p:spPr>
          <a:xfrm>
            <a:off x="3357163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13" name="Espace réservé de la date 22">
            <a:extLst>
              <a:ext uri="{FF2B5EF4-FFF2-40B4-BE49-F238E27FC236}">
                <a16:creationId xmlns:a16="http://schemas.microsoft.com/office/drawing/2014/main" id="{39215099-8A23-784B-B7A2-6939C9FE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28/08/2018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5F5090-CFDE-9149-82C0-725B595AD030}"/>
              </a:ext>
            </a:extLst>
          </p:cNvPr>
          <p:cNvSpPr/>
          <p:nvPr/>
        </p:nvSpPr>
        <p:spPr>
          <a:xfrm>
            <a:off x="418705" y="778176"/>
            <a:ext cx="1135459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  <a:tabLst>
                <a:tab pos="216535" algn="l"/>
              </a:tabLst>
            </a:pPr>
            <a:r>
              <a:rPr lang="fr-FR" sz="1100" dirty="0">
                <a:latin typeface="Helvetica" pitchFamily="2" charset="0"/>
              </a:rPr>
              <a:t>Azéma, B., &amp; Martinez, N. (2005). Les personnes handicapées vieillissantes: espérances de vie et de santé; qualité de vie. </a:t>
            </a:r>
            <a:r>
              <a:rPr lang="en-US" sz="1100" dirty="0">
                <a:latin typeface="Helvetica" pitchFamily="2" charset="0"/>
              </a:rPr>
              <a:t>Revue </a:t>
            </a:r>
            <a:r>
              <a:rPr lang="en-US" sz="1100" dirty="0" err="1">
                <a:latin typeface="Helvetica" pitchFamily="2" charset="0"/>
              </a:rPr>
              <a:t>française</a:t>
            </a:r>
            <a:r>
              <a:rPr lang="en-US" sz="1100" dirty="0">
                <a:latin typeface="Helvetica" pitchFamily="2" charset="0"/>
              </a:rPr>
              <a:t> des affaires </a:t>
            </a:r>
            <a:r>
              <a:rPr lang="en-US" sz="1100" dirty="0" err="1">
                <a:latin typeface="Helvetica" pitchFamily="2" charset="0"/>
              </a:rPr>
              <a:t>sociales</a:t>
            </a:r>
            <a:r>
              <a:rPr lang="en-US" sz="1100" dirty="0">
                <a:latin typeface="Helvetica" pitchFamily="2" charset="0"/>
              </a:rPr>
              <a:t>, (2), 295-333.</a:t>
            </a:r>
          </a:p>
          <a:p>
            <a:pPr lvl="0" algn="just" hangingPunct="0">
              <a:spcAft>
                <a:spcPts val="0"/>
              </a:spcAft>
              <a:tabLst>
                <a:tab pos="216535" algn="l"/>
              </a:tabLst>
            </a:pPr>
            <a:endParaRPr lang="en-US" sz="1100" dirty="0">
              <a:latin typeface="Helvetica" pitchFamily="2" charset="0"/>
            </a:endParaRPr>
          </a:p>
          <a:p>
            <a:pPr lvl="0" algn="just" hangingPunct="0">
              <a:spcAft>
                <a:spcPts val="0"/>
              </a:spcAft>
              <a:tabLst>
                <a:tab pos="216535" algn="l"/>
              </a:tabLst>
            </a:pPr>
            <a:r>
              <a:rPr lang="fr-FR" sz="1100" dirty="0">
                <a:latin typeface="Helvetica" pitchFamily="2" charset="0"/>
              </a:rPr>
              <a:t>Bastien, J. M. C., &amp; Scapin, D. L. (2001). Évaluation des systèmes d'information et Critères Ergonomiques. </a:t>
            </a:r>
            <a:r>
              <a:rPr lang="fr-FR" sz="1100" i="1" dirty="0">
                <a:latin typeface="Helvetica" pitchFamily="2" charset="0"/>
              </a:rPr>
              <a:t>Environnements évolués et évaluation de l’IHM, Interaction homme-machine pour les SI</a:t>
            </a:r>
            <a:r>
              <a:rPr lang="fr-FR" sz="1100" dirty="0">
                <a:latin typeface="Helvetica" pitchFamily="2" charset="0"/>
              </a:rPr>
              <a:t>, </a:t>
            </a:r>
            <a:r>
              <a:rPr lang="fr-FR" sz="1100" i="1" dirty="0">
                <a:latin typeface="Helvetica" pitchFamily="2" charset="0"/>
              </a:rPr>
              <a:t>2</a:t>
            </a:r>
            <a:r>
              <a:rPr lang="fr-FR" sz="1100" dirty="0">
                <a:latin typeface="Helvetica" pitchFamily="2" charset="0"/>
              </a:rPr>
              <a:t>, 53-80.</a:t>
            </a:r>
            <a:endParaRPr lang="en-US" sz="1100" dirty="0">
              <a:latin typeface="Helvetica" pitchFamily="2" charset="0"/>
            </a:endParaRPr>
          </a:p>
          <a:p>
            <a:pPr lvl="0" algn="just" hangingPunct="0">
              <a:spcAft>
                <a:spcPts val="0"/>
              </a:spcAft>
              <a:tabLst>
                <a:tab pos="216535" algn="l"/>
              </a:tabLst>
            </a:pPr>
            <a:endParaRPr lang="en-US" sz="1100" dirty="0">
              <a:latin typeface="Helvetica" pitchFamily="2" charset="0"/>
            </a:endParaRPr>
          </a:p>
          <a:p>
            <a:pPr lvl="0" algn="just" hangingPunct="0">
              <a:spcAft>
                <a:spcPts val="0"/>
              </a:spcAft>
              <a:tabLst>
                <a:tab pos="216535" algn="l"/>
              </a:tabLst>
            </a:pPr>
            <a:r>
              <a:rPr lang="en-US" sz="1100" dirty="0" err="1">
                <a:latin typeface="Helvetica" pitchFamily="2" charset="0"/>
                <a:cs typeface="Calibri" panose="020F0502020204030204" pitchFamily="34" charset="0"/>
              </a:rPr>
              <a:t>Burzagli</a:t>
            </a:r>
            <a:r>
              <a:rPr lang="en-US" sz="1100" dirty="0">
                <a:latin typeface="Helvetica" pitchFamily="2" charset="0"/>
                <a:cs typeface="Calibri" panose="020F0502020204030204" pitchFamily="34" charset="0"/>
              </a:rPr>
              <a:t>, L., </a:t>
            </a:r>
            <a:r>
              <a:rPr lang="en-US" sz="1100" dirty="0" err="1">
                <a:latin typeface="Helvetica" pitchFamily="2" charset="0"/>
                <a:cs typeface="Calibri" panose="020F0502020204030204" pitchFamily="34" charset="0"/>
              </a:rPr>
              <a:t>Emiliani</a:t>
            </a:r>
            <a:r>
              <a:rPr lang="en-US" sz="1100" dirty="0">
                <a:latin typeface="Helvetica" pitchFamily="2" charset="0"/>
                <a:cs typeface="Calibri" panose="020F0502020204030204" pitchFamily="34" charset="0"/>
              </a:rPr>
              <a:t>, P. L., &amp; </a:t>
            </a:r>
            <a:r>
              <a:rPr lang="en-US" sz="1100" dirty="0" err="1">
                <a:latin typeface="Helvetica" pitchFamily="2" charset="0"/>
                <a:cs typeface="Calibri" panose="020F0502020204030204" pitchFamily="34" charset="0"/>
              </a:rPr>
              <a:t>Gabbanini</a:t>
            </a:r>
            <a:r>
              <a:rPr lang="en-US" sz="1100" dirty="0">
                <a:latin typeface="Helvetica" pitchFamily="2" charset="0"/>
                <a:cs typeface="Calibri" panose="020F0502020204030204" pitchFamily="34" charset="0"/>
              </a:rPr>
              <a:t>, F. (2009). Design for All in action: An example of analysis and implementation. </a:t>
            </a:r>
            <a:r>
              <a:rPr lang="fr-FR" sz="1100" dirty="0">
                <a:latin typeface="Helvetica" pitchFamily="2" charset="0"/>
                <a:cs typeface="Calibri" panose="020F0502020204030204" pitchFamily="34" charset="0"/>
              </a:rPr>
              <a:t>Expert </a:t>
            </a:r>
            <a:r>
              <a:rPr lang="fr-FR" sz="1100" dirty="0" err="1">
                <a:latin typeface="Helvetica" pitchFamily="2" charset="0"/>
                <a:cs typeface="Calibri" panose="020F0502020204030204" pitchFamily="34" charset="0"/>
              </a:rPr>
              <a:t>Systems</a:t>
            </a:r>
            <a:r>
              <a:rPr lang="fr-FR" sz="1100" dirty="0">
                <a:latin typeface="Helvetica" pitchFamily="2" charset="0"/>
                <a:cs typeface="Calibri" panose="020F0502020204030204" pitchFamily="34" charset="0"/>
              </a:rPr>
              <a:t> </a:t>
            </a:r>
            <a:r>
              <a:rPr lang="fr-FR" sz="1100" dirty="0" err="1">
                <a:latin typeface="Helvetica" pitchFamily="2" charset="0"/>
                <a:cs typeface="Calibri" panose="020F0502020204030204" pitchFamily="34" charset="0"/>
              </a:rPr>
              <a:t>with</a:t>
            </a:r>
            <a:r>
              <a:rPr lang="fr-FR" sz="1100" dirty="0">
                <a:latin typeface="Helvetica" pitchFamily="2" charset="0"/>
                <a:cs typeface="Calibri" panose="020F0502020204030204" pitchFamily="34" charset="0"/>
              </a:rPr>
              <a:t> Applications, 36(2), 985–994.</a:t>
            </a:r>
            <a:endParaRPr lang="en-US" sz="1100" dirty="0">
              <a:latin typeface="Helvetica" pitchFamily="2" charset="0"/>
            </a:endParaRPr>
          </a:p>
          <a:p>
            <a:pPr lvl="0" algn="just" hangingPunct="0">
              <a:spcAft>
                <a:spcPts val="0"/>
              </a:spcAft>
              <a:tabLst>
                <a:tab pos="216535" algn="l"/>
              </a:tabLst>
            </a:pPr>
            <a:endParaRPr lang="en-US" sz="1100" dirty="0">
              <a:latin typeface="Helvetica" pitchFamily="2" charset="0"/>
            </a:endParaRPr>
          </a:p>
          <a:p>
            <a:pPr lvl="0" algn="just" hangingPunct="0">
              <a:spcAft>
                <a:spcPts val="0"/>
              </a:spcAft>
              <a:tabLst>
                <a:tab pos="216535" algn="l"/>
              </a:tabLst>
            </a:pPr>
            <a:r>
              <a:rPr lang="en-US" sz="1100" dirty="0">
                <a:latin typeface="Helvetica" pitchFamily="2" charset="0"/>
              </a:rPr>
              <a:t>Chibaudel, Q., Lespinet-Najib, V., Durand, K., Piant, L., Piant, F. (2016) Access to care for people with mental disabilities getting older through the study of the accessibility to medical devices: the situation in France. Proceedings of Healthcare Systems Ergonomics and Patient Safety (HEPS). Toulouse, 2016.</a:t>
            </a:r>
          </a:p>
          <a:p>
            <a:pPr lvl="0" algn="just" hangingPunct="0">
              <a:spcAft>
                <a:spcPts val="0"/>
              </a:spcAft>
              <a:tabLst>
                <a:tab pos="216535" algn="l"/>
              </a:tabLst>
            </a:pPr>
            <a:endParaRPr lang="en-US" sz="1100" dirty="0">
              <a:latin typeface="Helvetica" pitchFamily="2" charset="0"/>
            </a:endParaRPr>
          </a:p>
          <a:p>
            <a:pPr lvl="0" algn="just" hangingPunct="0">
              <a:spcAft>
                <a:spcPts val="0"/>
              </a:spcAft>
              <a:tabLst>
                <a:tab pos="216535" algn="l"/>
              </a:tabLst>
            </a:pPr>
            <a:r>
              <a:rPr lang="en-US" sz="1100" i="1" dirty="0">
                <a:latin typeface="Helvetica" pitchFamily="2" charset="0"/>
                <a:cs typeface="Calibri" panose="020F0502020204030204" pitchFamily="34" charset="0"/>
              </a:rPr>
              <a:t>DIS, I. (2009). 9241-210: 2010. Ergonomics of human system interaction-Part 210: Human-</a:t>
            </a:r>
            <a:r>
              <a:rPr lang="en-US" sz="1100" i="1" dirty="0" err="1">
                <a:latin typeface="Helvetica" pitchFamily="2" charset="0"/>
                <a:cs typeface="Calibri" panose="020F0502020204030204" pitchFamily="34" charset="0"/>
              </a:rPr>
              <a:t>centred</a:t>
            </a:r>
            <a:r>
              <a:rPr lang="en-US" sz="1100" i="1" dirty="0">
                <a:latin typeface="Helvetica" pitchFamily="2" charset="0"/>
                <a:cs typeface="Calibri" panose="020F0502020204030204" pitchFamily="34" charset="0"/>
              </a:rPr>
              <a:t> design for interactive systems. </a:t>
            </a:r>
            <a:r>
              <a:rPr lang="fr-FR" sz="1100" i="1" dirty="0">
                <a:latin typeface="Helvetica" pitchFamily="2" charset="0"/>
                <a:cs typeface="Calibri" panose="020F0502020204030204" pitchFamily="34" charset="0"/>
              </a:rPr>
              <a:t>International </a:t>
            </a:r>
            <a:r>
              <a:rPr lang="fr-FR" sz="1100" i="1" dirty="0" err="1">
                <a:latin typeface="Helvetica" pitchFamily="2" charset="0"/>
                <a:cs typeface="Calibri" panose="020F0502020204030204" pitchFamily="34" charset="0"/>
              </a:rPr>
              <a:t>Standardization</a:t>
            </a:r>
            <a:r>
              <a:rPr lang="fr-FR" sz="1100" i="1" dirty="0">
                <a:latin typeface="Helvetica" pitchFamily="2" charset="0"/>
                <a:cs typeface="Calibri" panose="020F0502020204030204" pitchFamily="34" charset="0"/>
              </a:rPr>
              <a:t> </a:t>
            </a:r>
            <a:r>
              <a:rPr lang="fr-FR" sz="1100" i="1" dirty="0" err="1">
                <a:latin typeface="Helvetica" pitchFamily="2" charset="0"/>
                <a:cs typeface="Calibri" panose="020F0502020204030204" pitchFamily="34" charset="0"/>
              </a:rPr>
              <a:t>Organization</a:t>
            </a:r>
            <a:r>
              <a:rPr lang="fr-FR" sz="1100" i="1" dirty="0">
                <a:latin typeface="Helvetica" pitchFamily="2" charset="0"/>
                <a:cs typeface="Calibri" panose="020F0502020204030204" pitchFamily="34" charset="0"/>
              </a:rPr>
              <a:t> (ISO). </a:t>
            </a:r>
            <a:r>
              <a:rPr lang="fr-FR" sz="1100" i="1" dirty="0" err="1">
                <a:latin typeface="Helvetica" pitchFamily="2" charset="0"/>
                <a:cs typeface="Calibri" panose="020F0502020204030204" pitchFamily="34" charset="0"/>
              </a:rPr>
              <a:t>Switzerland</a:t>
            </a:r>
            <a:endParaRPr lang="fr-FR" sz="1100" i="1" dirty="0">
              <a:latin typeface="Helvetica" pitchFamily="2" charset="0"/>
              <a:cs typeface="Calibri" panose="020F0502020204030204" pitchFamily="34" charset="0"/>
            </a:endParaRPr>
          </a:p>
          <a:p>
            <a:pPr lvl="0" algn="just" hangingPunct="0">
              <a:spcAft>
                <a:spcPts val="0"/>
              </a:spcAft>
              <a:tabLst>
                <a:tab pos="216535" algn="l"/>
              </a:tabLst>
            </a:pPr>
            <a:endParaRPr lang="fr-FR" sz="1100" i="1" dirty="0">
              <a:latin typeface="Helvetica" pitchFamily="2" charset="0"/>
              <a:cs typeface="Calibri" panose="020F0502020204030204" pitchFamily="34" charset="0"/>
            </a:endParaRPr>
          </a:p>
          <a:p>
            <a:pPr lvl="0" algn="just" hangingPunct="0">
              <a:spcAft>
                <a:spcPts val="0"/>
              </a:spcAft>
              <a:tabLst>
                <a:tab pos="216535" algn="l"/>
              </a:tabLst>
            </a:pPr>
            <a:r>
              <a:rPr lang="fr-FR" sz="1100" i="1" dirty="0">
                <a:latin typeface="Helvetica" pitchFamily="2" charset="0"/>
                <a:cs typeface="Calibri" panose="020F0502020204030204" pitchFamily="34" charset="0"/>
              </a:rPr>
              <a:t>DREES (2013). L’enquête auprès des établissements et services pour enfants et adultes handicapées.</a:t>
            </a:r>
            <a:endParaRPr lang="en-US" sz="1100" dirty="0">
              <a:latin typeface="Helvetica" pitchFamily="2" charset="0"/>
            </a:endParaRPr>
          </a:p>
          <a:p>
            <a:pPr lvl="0" algn="just" hangingPunct="0">
              <a:spcAft>
                <a:spcPts val="0"/>
              </a:spcAft>
              <a:tabLst>
                <a:tab pos="216535" algn="l"/>
              </a:tabLst>
            </a:pPr>
            <a:endParaRPr lang="en-US" sz="1100" dirty="0">
              <a:latin typeface="Helvetica" pitchFamily="2" charset="0"/>
            </a:endParaRPr>
          </a:p>
          <a:p>
            <a:pPr algn="just"/>
            <a:r>
              <a:rPr lang="en-US" sz="1100" dirty="0">
                <a:latin typeface="Helvetica" pitchFamily="2" charset="0"/>
                <a:cs typeface="Calibri" panose="020F0502020204030204" pitchFamily="34" charset="0"/>
              </a:rPr>
              <a:t>Goodman-Deane, J., Ward, J., Hosking, I., &amp; Clarkson, P. J. (2014). A comparison of methods currently used in inclusive design. Applied Ergonomics, 45(4), 886–94. </a:t>
            </a:r>
          </a:p>
          <a:p>
            <a:pPr algn="just"/>
            <a:endParaRPr lang="fr-FR" sz="1100" dirty="0">
              <a:latin typeface="Helvetica" pitchFamily="2" charset="0"/>
              <a:cs typeface="Calibri" panose="020F0502020204030204" pitchFamily="34" charset="0"/>
            </a:endParaRPr>
          </a:p>
          <a:p>
            <a:pPr algn="just"/>
            <a:r>
              <a:rPr lang="fr-FR" sz="1100" dirty="0" err="1">
                <a:latin typeface="Helvetica" pitchFamily="2" charset="0"/>
                <a:cs typeface="Calibri" panose="020F0502020204030204" pitchFamily="34" charset="0"/>
              </a:rPr>
              <a:t>Gronier</a:t>
            </a:r>
            <a:r>
              <a:rPr lang="fr-FR" sz="1100" dirty="0">
                <a:latin typeface="Helvetica" pitchFamily="2" charset="0"/>
                <a:cs typeface="Calibri" panose="020F0502020204030204" pitchFamily="34" charset="0"/>
              </a:rPr>
              <a:t>, G., </a:t>
            </a:r>
            <a:r>
              <a:rPr lang="fr-FR" sz="1100" dirty="0" err="1">
                <a:latin typeface="Helvetica" pitchFamily="2" charset="0"/>
                <a:cs typeface="Calibri" panose="020F0502020204030204" pitchFamily="34" charset="0"/>
              </a:rPr>
              <a:t>Tissier</a:t>
            </a:r>
            <a:r>
              <a:rPr lang="fr-FR" sz="1100" dirty="0">
                <a:latin typeface="Helvetica" pitchFamily="2" charset="0"/>
                <a:cs typeface="Calibri" panose="020F0502020204030204" pitchFamily="34" charset="0"/>
              </a:rPr>
              <a:t>, I., </a:t>
            </a:r>
            <a:r>
              <a:rPr lang="fr-FR" sz="1100" dirty="0" err="1">
                <a:latin typeface="Helvetica" pitchFamily="2" charset="0"/>
                <a:cs typeface="Calibri" panose="020F0502020204030204" pitchFamily="34" charset="0"/>
              </a:rPr>
              <a:t>Reiter</a:t>
            </a:r>
            <a:r>
              <a:rPr lang="fr-FR" sz="1100" dirty="0">
                <a:latin typeface="Helvetica" pitchFamily="2" charset="0"/>
                <a:cs typeface="Calibri" panose="020F0502020204030204" pitchFamily="34" charset="0"/>
              </a:rPr>
              <a:t>, S., &amp; </a:t>
            </a:r>
            <a:r>
              <a:rPr lang="fr-FR" sz="1100" dirty="0" err="1">
                <a:latin typeface="Helvetica" pitchFamily="2" charset="0"/>
                <a:cs typeface="Calibri" panose="020F0502020204030204" pitchFamily="34" charset="0"/>
              </a:rPr>
              <a:t>Valoggia</a:t>
            </a:r>
            <a:r>
              <a:rPr lang="fr-FR" sz="1100" dirty="0">
                <a:latin typeface="Helvetica" pitchFamily="2" charset="0"/>
                <a:cs typeface="Calibri" panose="020F0502020204030204" pitchFamily="34" charset="0"/>
              </a:rPr>
              <a:t>, P. (2014). La Conception pour Tous appliquée aux Interactions Homme-Machine: démarche méthodologique et retour d'expérience. SELF, 1.</a:t>
            </a:r>
          </a:p>
          <a:p>
            <a:pPr lvl="0" algn="just" hangingPunct="0">
              <a:spcAft>
                <a:spcPts val="0"/>
              </a:spcAft>
              <a:tabLst>
                <a:tab pos="216535" algn="l"/>
              </a:tabLst>
            </a:pPr>
            <a:endParaRPr lang="en-US" sz="1100" dirty="0">
              <a:latin typeface="Helvetica" pitchFamily="2" charset="0"/>
            </a:endParaRPr>
          </a:p>
          <a:p>
            <a:pPr algn="just" hangingPunct="0">
              <a:tabLst>
                <a:tab pos="216535" algn="l"/>
              </a:tabLst>
            </a:pPr>
            <a:r>
              <a:rPr lang="fr-FR" sz="1100" i="1" dirty="0">
                <a:latin typeface="Helvetica" pitchFamily="2" charset="0"/>
                <a:cs typeface="Calibri" panose="020F0502020204030204" pitchFamily="34" charset="0"/>
              </a:rPr>
              <a:t>Lespinet-Najib, V., Roche, A., &amp; Chibaudel, Q. (2017). Santé et handicap: d’une conception centrée «utilisateur» à la conception universelle. In Annales des Mines-Réalités industrielles (No. 2, pp. 25-27). FFE.</a:t>
            </a:r>
          </a:p>
          <a:p>
            <a:pPr lvl="0" algn="just" hangingPunct="0">
              <a:spcAft>
                <a:spcPts val="0"/>
              </a:spcAft>
              <a:tabLst>
                <a:tab pos="216535" algn="l"/>
              </a:tabLst>
            </a:pPr>
            <a:endParaRPr lang="en-US" sz="1100" dirty="0">
              <a:latin typeface="Helvetica" pitchFamily="2" charset="0"/>
            </a:endParaRPr>
          </a:p>
          <a:p>
            <a:pPr lvl="0" algn="just" hangingPunct="0">
              <a:spcAft>
                <a:spcPts val="0"/>
              </a:spcAft>
              <a:tabLst>
                <a:tab pos="216535" algn="l"/>
              </a:tabLst>
            </a:pPr>
            <a:endParaRPr lang="en-US" sz="1100" dirty="0">
              <a:latin typeface="Helvetica" pitchFamily="2" charset="0"/>
            </a:endParaRPr>
          </a:p>
          <a:p>
            <a:pPr lvl="0" algn="just" hangingPunct="0">
              <a:spcAft>
                <a:spcPts val="0"/>
              </a:spcAft>
              <a:tabLst>
                <a:tab pos="216535" algn="l"/>
              </a:tabLst>
            </a:pPr>
            <a:r>
              <a:rPr lang="fr-FR" sz="1100" dirty="0" err="1">
                <a:latin typeface="Helvetica" pitchFamily="2" charset="0"/>
              </a:rPr>
              <a:t>Makdessi</a:t>
            </a:r>
            <a:r>
              <a:rPr lang="fr-FR" sz="1100" dirty="0">
                <a:latin typeface="Helvetica" pitchFamily="2" charset="0"/>
              </a:rPr>
              <a:t>, Y., </a:t>
            </a:r>
            <a:r>
              <a:rPr lang="fr-FR" sz="1100" dirty="0" err="1">
                <a:latin typeface="Helvetica" pitchFamily="2" charset="0"/>
              </a:rPr>
              <a:t>Ravaud</a:t>
            </a:r>
            <a:r>
              <a:rPr lang="fr-FR" sz="1100" dirty="0">
                <a:latin typeface="Helvetica" pitchFamily="2" charset="0"/>
              </a:rPr>
              <a:t>, J. F., &amp; </a:t>
            </a:r>
            <a:r>
              <a:rPr lang="fr-FR" sz="1100" dirty="0" err="1">
                <a:latin typeface="Helvetica" pitchFamily="2" charset="0"/>
              </a:rPr>
              <a:t>Vanderschelden</a:t>
            </a:r>
            <a:r>
              <a:rPr lang="fr-FR" sz="1100" dirty="0">
                <a:latin typeface="Helvetica" pitchFamily="2" charset="0"/>
              </a:rPr>
              <a:t>, M. (2016). Profils d’autonomie et de dépendance (s) des résidents en établissement médico-social. Approche multidimensionnelle–Enquête Handicap-Santé–volet Institutions (HSI 2009). </a:t>
            </a:r>
            <a:r>
              <a:rPr lang="fr-FR" sz="1100" i="1" dirty="0">
                <a:latin typeface="Helvetica" pitchFamily="2" charset="0"/>
              </a:rPr>
              <a:t>Revue française des affaires sociales</a:t>
            </a:r>
            <a:r>
              <a:rPr lang="fr-FR" sz="1100" dirty="0">
                <a:latin typeface="Helvetica" pitchFamily="2" charset="0"/>
              </a:rPr>
              <a:t>, (4), 157-191.</a:t>
            </a:r>
            <a:endParaRPr lang="en-US" sz="1100" dirty="0">
              <a:latin typeface="Helvetica" pitchFamily="2" charset="0"/>
            </a:endParaRPr>
          </a:p>
          <a:p>
            <a:pPr lvl="0" algn="just" hangingPunct="0">
              <a:spcAft>
                <a:spcPts val="0"/>
              </a:spcAft>
              <a:tabLst>
                <a:tab pos="216535" algn="l"/>
              </a:tabLst>
            </a:pPr>
            <a:endParaRPr lang="en-US" sz="1100" dirty="0">
              <a:latin typeface="Helvetica" pitchFamily="2" charset="0"/>
            </a:endParaRPr>
          </a:p>
          <a:p>
            <a:pPr algn="just" hangingPunct="0">
              <a:tabLst>
                <a:tab pos="216535" algn="l"/>
              </a:tabLst>
            </a:pPr>
            <a:r>
              <a:rPr lang="en-US" sz="1100" dirty="0">
                <a:latin typeface="Helvetica" pitchFamily="2" charset="0"/>
                <a:cs typeface="Calibri" panose="020F0502020204030204" pitchFamily="34" charset="0"/>
              </a:rPr>
              <a:t>Mathew, S., &amp; Aggarwal, A. (2012). Barrier free environment for inclusive education of children with hearing impairment at secondary level. </a:t>
            </a:r>
            <a:r>
              <a:rPr lang="fr-FR" sz="1100" dirty="0">
                <a:latin typeface="Helvetica" pitchFamily="2" charset="0"/>
                <a:cs typeface="Calibri" panose="020F0502020204030204" pitchFamily="34" charset="0"/>
              </a:rPr>
              <a:t>Golden </a:t>
            </a:r>
            <a:r>
              <a:rPr lang="fr-FR" sz="1100" dirty="0" err="1">
                <a:latin typeface="Helvetica" pitchFamily="2" charset="0"/>
                <a:cs typeface="Calibri" panose="020F0502020204030204" pitchFamily="34" charset="0"/>
              </a:rPr>
              <a:t>Research</a:t>
            </a:r>
            <a:r>
              <a:rPr lang="fr-FR" sz="1100" dirty="0">
                <a:latin typeface="Helvetica" pitchFamily="2" charset="0"/>
                <a:cs typeface="Calibri" panose="020F0502020204030204" pitchFamily="34" charset="0"/>
              </a:rPr>
              <a:t> </a:t>
            </a:r>
            <a:r>
              <a:rPr lang="fr-FR" sz="1100" dirty="0" err="1">
                <a:latin typeface="Helvetica" pitchFamily="2" charset="0"/>
                <a:cs typeface="Calibri" panose="020F0502020204030204" pitchFamily="34" charset="0"/>
              </a:rPr>
              <a:t>Thoughts</a:t>
            </a:r>
            <a:r>
              <a:rPr lang="fr-FR" sz="1100" dirty="0">
                <a:latin typeface="Helvetica" pitchFamily="2" charset="0"/>
                <a:cs typeface="Calibri" panose="020F0502020204030204" pitchFamily="34" charset="0"/>
              </a:rPr>
              <a:t>, 2(5), 1.</a:t>
            </a:r>
          </a:p>
          <a:p>
            <a:pPr algn="just" hangingPunct="0">
              <a:tabLst>
                <a:tab pos="216535" algn="l"/>
              </a:tabLst>
            </a:pPr>
            <a:endParaRPr lang="fr-FR" sz="1100" dirty="0">
              <a:latin typeface="Helvetica" pitchFamily="2" charset="0"/>
              <a:cs typeface="Calibri" panose="020F0502020204030204" pitchFamily="34" charset="0"/>
            </a:endParaRPr>
          </a:p>
          <a:p>
            <a:pPr algn="just" hangingPunct="0">
              <a:tabLst>
                <a:tab pos="216535" algn="l"/>
              </a:tabLst>
            </a:pPr>
            <a:r>
              <a:rPr lang="fr-FR" sz="1100" dirty="0" err="1">
                <a:latin typeface="Helvetica" pitchFamily="2" charset="0"/>
              </a:rPr>
              <a:t>Schneiderman</a:t>
            </a:r>
            <a:r>
              <a:rPr lang="fr-FR" sz="1100" dirty="0">
                <a:latin typeface="Helvetica" pitchFamily="2" charset="0"/>
              </a:rPr>
              <a:t>, B. (2010). </a:t>
            </a:r>
            <a:r>
              <a:rPr lang="fr-FR" sz="1100" i="1" dirty="0" err="1">
                <a:latin typeface="Helvetica" pitchFamily="2" charset="0"/>
              </a:rPr>
              <a:t>Designing</a:t>
            </a:r>
            <a:r>
              <a:rPr lang="fr-FR" sz="1100" i="1" dirty="0">
                <a:latin typeface="Helvetica" pitchFamily="2" charset="0"/>
              </a:rPr>
              <a:t> the user interface: </a:t>
            </a:r>
            <a:r>
              <a:rPr lang="fr-FR" sz="1100" i="1" dirty="0" err="1">
                <a:latin typeface="Helvetica" pitchFamily="2" charset="0"/>
              </a:rPr>
              <a:t>strategies</a:t>
            </a:r>
            <a:r>
              <a:rPr lang="fr-FR" sz="1100" i="1" dirty="0">
                <a:latin typeface="Helvetica" pitchFamily="2" charset="0"/>
              </a:rPr>
              <a:t> for effective </a:t>
            </a:r>
            <a:r>
              <a:rPr lang="fr-FR" sz="1100" i="1" dirty="0" err="1">
                <a:latin typeface="Helvetica" pitchFamily="2" charset="0"/>
              </a:rPr>
              <a:t>human</a:t>
            </a:r>
            <a:r>
              <a:rPr lang="fr-FR" sz="1100" i="1" dirty="0">
                <a:latin typeface="Helvetica" pitchFamily="2" charset="0"/>
              </a:rPr>
              <a:t>-computer interaction</a:t>
            </a:r>
            <a:r>
              <a:rPr lang="fr-FR" sz="1100" dirty="0">
                <a:latin typeface="Helvetica" pitchFamily="2" charset="0"/>
              </a:rPr>
              <a:t>. Pearson Education </a:t>
            </a:r>
            <a:r>
              <a:rPr lang="fr-FR" sz="1100" dirty="0" err="1">
                <a:latin typeface="Helvetica" pitchFamily="2" charset="0"/>
              </a:rPr>
              <a:t>India</a:t>
            </a:r>
            <a:r>
              <a:rPr lang="fr-FR" sz="1100" dirty="0">
                <a:latin typeface="Helvetica" pitchFamily="2" charset="0"/>
              </a:rPr>
              <a:t>.</a:t>
            </a:r>
            <a:endParaRPr lang="en-US" sz="1100" dirty="0">
              <a:latin typeface="Helvetica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63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270281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Perspectives</a:t>
            </a: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400604" y="1114697"/>
            <a:ext cx="11342912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943217" y="1976380"/>
            <a:ext cx="6000684" cy="45550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Équipe Cognitique et Ingénierie Humaine</a:t>
            </a:r>
            <a:endParaRPr lang="fr-FR" dirty="0"/>
          </a:p>
          <a:p>
            <a:pPr algn="ctr"/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Laboratoire IMS – UMR CNRS 5218</a:t>
            </a:r>
          </a:p>
          <a:p>
            <a:pPr algn="ctr"/>
            <a:r>
              <a:rPr lang="fr-FR" dirty="0"/>
              <a:t>&amp;</a:t>
            </a:r>
          </a:p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École Nationale Supérieure de Cognitique</a:t>
            </a:r>
          </a:p>
          <a:p>
            <a:pPr algn="ctr"/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Bordeaux INP</a:t>
            </a:r>
          </a:p>
          <a:p>
            <a:pPr algn="ctr"/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dirty="0"/>
              <a:t>&amp;</a:t>
            </a:r>
          </a:p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ADGESSA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&amp;</a:t>
            </a:r>
          </a:p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Groupe CGPDM – Médical Thiry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b="1" dirty="0"/>
              <a:t>Quentin Chibaudel</a:t>
            </a:r>
          </a:p>
          <a:p>
            <a:endParaRPr lang="fr-FR" sz="1400" dirty="0"/>
          </a:p>
          <a:p>
            <a:pPr algn="ctr"/>
            <a:r>
              <a:rPr lang="fr-FR" sz="2400" dirty="0">
                <a:hlinkClick r:id="rId3"/>
              </a:rPr>
              <a:t>quentin.chibaudel@ensc.fr</a:t>
            </a:r>
            <a:endParaRPr lang="fr-FR" sz="2400" dirty="0"/>
          </a:p>
        </p:txBody>
      </p:sp>
      <p:pic>
        <p:nvPicPr>
          <p:cNvPr id="16" name="Image 5" descr="Capture d’écran 2015-02-24 à 22.44.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14574" y="2942372"/>
            <a:ext cx="1446740" cy="9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7" y="1985435"/>
            <a:ext cx="564704" cy="117726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30211" r="15327" b="24718"/>
          <a:stretch/>
        </p:blipFill>
        <p:spPr>
          <a:xfrm>
            <a:off x="319197" y="4532561"/>
            <a:ext cx="1682917" cy="77750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4" t="30374" r="13108" b="27381"/>
          <a:stretch/>
        </p:blipFill>
        <p:spPr>
          <a:xfrm>
            <a:off x="323417" y="5525088"/>
            <a:ext cx="1682916" cy="78363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1" b="19390"/>
          <a:stretch/>
        </p:blipFill>
        <p:spPr>
          <a:xfrm>
            <a:off x="319197" y="3471189"/>
            <a:ext cx="1687136" cy="62529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222" y="5322712"/>
            <a:ext cx="2267342" cy="76676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3398" y="1758996"/>
            <a:ext cx="1709092" cy="79378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888289" y="1268893"/>
            <a:ext cx="4513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Thanks</a:t>
            </a:r>
            <a:r>
              <a:rPr lang="fr-FR" sz="3200" b="1" dirty="0"/>
              <a:t> for </a:t>
            </a:r>
            <a:r>
              <a:rPr lang="fr-FR" sz="3200" b="1" dirty="0" err="1"/>
              <a:t>your</a:t>
            </a:r>
            <a:r>
              <a:rPr lang="fr-FR" sz="3200" b="1" dirty="0"/>
              <a:t> attention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0604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93FC2A-0D82-DE43-BAC4-B0CC31DB6907}"/>
              </a:ext>
            </a:extLst>
          </p:cNvPr>
          <p:cNvSpPr/>
          <p:nvPr/>
        </p:nvSpPr>
        <p:spPr>
          <a:xfrm>
            <a:off x="6313722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Results</a:t>
            </a:r>
            <a:endParaRPr lang="fr-FR"/>
          </a:p>
        </p:txBody>
      </p:sp>
      <p:sp>
        <p:nvSpPr>
          <p:cNvPr id="34" name="Espace réservé du numéro de diapositive 6">
            <a:extLst>
              <a:ext uri="{FF2B5EF4-FFF2-40B4-BE49-F238E27FC236}">
                <a16:creationId xmlns:a16="http://schemas.microsoft.com/office/drawing/2014/main" id="{31DE8598-1792-7B4E-91FA-DB6D6D5A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A2314F-4A17-4B45-8EB2-17D62191ED85}" type="slidenum">
              <a:rPr lang="fr-FR" smtClean="0"/>
              <a:t>14</a:t>
            </a:fld>
            <a:r>
              <a:rPr lang="fr-FR" dirty="0"/>
              <a:t>/14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D4F25D9-28FE-0645-8643-74A2636E214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65039"/>
          <a:stretch/>
        </p:blipFill>
        <p:spPr>
          <a:xfrm>
            <a:off x="9587496" y="4183927"/>
            <a:ext cx="2300896" cy="80353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35AA90D-B5D1-DD48-B725-9747D4041A0F}"/>
              </a:ext>
            </a:extLst>
          </p:cNvPr>
          <p:cNvSpPr/>
          <p:nvPr/>
        </p:nvSpPr>
        <p:spPr>
          <a:xfrm>
            <a:off x="3357163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26" name="Espace réservé de la date 22">
            <a:extLst>
              <a:ext uri="{FF2B5EF4-FFF2-40B4-BE49-F238E27FC236}">
                <a16:creationId xmlns:a16="http://schemas.microsoft.com/office/drawing/2014/main" id="{BED92289-DF7C-334D-8424-F6C23EC4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28/08/2018</a:t>
            </a:r>
          </a:p>
        </p:txBody>
      </p:sp>
    </p:spTree>
    <p:extLst>
      <p:ext uri="{BB962C8B-B14F-4D97-AF65-F5344CB8AC3E}">
        <p14:creationId xmlns:p14="http://schemas.microsoft.com/office/powerpoint/2010/main" val="320696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8C4BBE-38F7-7245-973A-11F84743CE09}"/>
              </a:ext>
            </a:extLst>
          </p:cNvPr>
          <p:cNvSpPr/>
          <p:nvPr/>
        </p:nvSpPr>
        <p:spPr>
          <a:xfrm>
            <a:off x="400604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0CA522-5DE0-E448-B934-CF2630E59FE9}"/>
              </a:ext>
            </a:extLst>
          </p:cNvPr>
          <p:cNvSpPr/>
          <p:nvPr/>
        </p:nvSpPr>
        <p:spPr>
          <a:xfrm>
            <a:off x="3357163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A0E9C-C3AD-444C-8A5F-6A33EFEE7630}"/>
              </a:ext>
            </a:extLst>
          </p:cNvPr>
          <p:cNvSpPr/>
          <p:nvPr/>
        </p:nvSpPr>
        <p:spPr>
          <a:xfrm>
            <a:off x="6313722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Results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5D114-8BFE-8443-9878-50476132D12B}"/>
              </a:ext>
            </a:extLst>
          </p:cNvPr>
          <p:cNvSpPr/>
          <p:nvPr/>
        </p:nvSpPr>
        <p:spPr>
          <a:xfrm>
            <a:off x="9270281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Perspectives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712AC87-4866-224F-94CA-1D197266CB1C}"/>
              </a:ext>
            </a:extLst>
          </p:cNvPr>
          <p:cNvCxnSpPr/>
          <p:nvPr/>
        </p:nvCxnSpPr>
        <p:spPr>
          <a:xfrm flipV="1">
            <a:off x="400604" y="1114697"/>
            <a:ext cx="11342912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411CC210-3938-A949-8741-F7F65B65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A2314F-4A17-4B45-8EB2-17D62191ED85}" type="slidenum">
              <a:rPr lang="fr-FR" smtClean="0"/>
              <a:t>2</a:t>
            </a:fld>
            <a:r>
              <a:rPr lang="fr-FR" dirty="0"/>
              <a:t>/14</a:t>
            </a:r>
          </a:p>
        </p:txBody>
      </p:sp>
      <p:sp>
        <p:nvSpPr>
          <p:cNvPr id="10" name="Espace réservé du pied de page 38">
            <a:extLst>
              <a:ext uri="{FF2B5EF4-FFF2-40B4-BE49-F238E27FC236}">
                <a16:creationId xmlns:a16="http://schemas.microsoft.com/office/drawing/2014/main" id="{4D2DE5F1-7D1A-C445-9235-0486B61D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quentin.chibaudel@ensc.fr</a:t>
            </a:r>
          </a:p>
        </p:txBody>
      </p:sp>
      <p:sp>
        <p:nvSpPr>
          <p:cNvPr id="11" name="Espace réservé de la date 22">
            <a:extLst>
              <a:ext uri="{FF2B5EF4-FFF2-40B4-BE49-F238E27FC236}">
                <a16:creationId xmlns:a16="http://schemas.microsoft.com/office/drawing/2014/main" id="{2D741030-7880-2A45-9DDF-24647EBB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28/08/2018</a:t>
            </a:r>
          </a:p>
        </p:txBody>
      </p:sp>
    </p:spTree>
    <p:extLst>
      <p:ext uri="{BB962C8B-B14F-4D97-AF65-F5344CB8AC3E}">
        <p14:creationId xmlns:p14="http://schemas.microsoft.com/office/powerpoint/2010/main" val="2392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8C4BBE-38F7-7245-973A-11F84743CE09}"/>
              </a:ext>
            </a:extLst>
          </p:cNvPr>
          <p:cNvSpPr/>
          <p:nvPr/>
        </p:nvSpPr>
        <p:spPr>
          <a:xfrm>
            <a:off x="400604" y="156750"/>
            <a:ext cx="2473235" cy="3831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A0E9C-C3AD-444C-8A5F-6A33EFEE7630}"/>
              </a:ext>
            </a:extLst>
          </p:cNvPr>
          <p:cNvSpPr/>
          <p:nvPr/>
        </p:nvSpPr>
        <p:spPr>
          <a:xfrm>
            <a:off x="6313722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Results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5D114-8BFE-8443-9878-50476132D12B}"/>
              </a:ext>
            </a:extLst>
          </p:cNvPr>
          <p:cNvSpPr/>
          <p:nvPr/>
        </p:nvSpPr>
        <p:spPr>
          <a:xfrm>
            <a:off x="9270281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Perspectives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712AC87-4866-224F-94CA-1D197266CB1C}"/>
              </a:ext>
            </a:extLst>
          </p:cNvPr>
          <p:cNvCxnSpPr/>
          <p:nvPr/>
        </p:nvCxnSpPr>
        <p:spPr>
          <a:xfrm flipV="1">
            <a:off x="400604" y="1114697"/>
            <a:ext cx="11342912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411CC210-3938-A949-8741-F7F65B65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A2314F-4A17-4B45-8EB2-17D62191ED85}" type="slidenum">
              <a:rPr lang="fr-FR" smtClean="0"/>
              <a:t>3</a:t>
            </a:fld>
            <a:r>
              <a:rPr lang="fr-FR" dirty="0"/>
              <a:t>/14</a:t>
            </a:r>
          </a:p>
        </p:txBody>
      </p:sp>
      <p:sp>
        <p:nvSpPr>
          <p:cNvPr id="10" name="Espace réservé du pied de page 38">
            <a:extLst>
              <a:ext uri="{FF2B5EF4-FFF2-40B4-BE49-F238E27FC236}">
                <a16:creationId xmlns:a16="http://schemas.microsoft.com/office/drawing/2014/main" id="{4D2DE5F1-7D1A-C445-9235-0486B61D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quentin.chibaudel@ensc.fr</a:t>
            </a:r>
          </a:p>
        </p:txBody>
      </p:sp>
      <p:sp>
        <p:nvSpPr>
          <p:cNvPr id="12" name="Flèche à angle droit 11">
            <a:extLst>
              <a:ext uri="{FF2B5EF4-FFF2-40B4-BE49-F238E27FC236}">
                <a16:creationId xmlns:a16="http://schemas.microsoft.com/office/drawing/2014/main" id="{7F1E4394-CEC5-184E-9621-48D02E0860CC}"/>
              </a:ext>
            </a:extLst>
          </p:cNvPr>
          <p:cNvSpPr/>
          <p:nvPr/>
        </p:nvSpPr>
        <p:spPr>
          <a:xfrm rot="5400000">
            <a:off x="642601" y="612748"/>
            <a:ext cx="391197" cy="429126"/>
          </a:xfrm>
          <a:prstGeom prst="bentUpArrow">
            <a:avLst>
              <a:gd name="adj1" fmla="val 13732"/>
              <a:gd name="adj2" fmla="val 32042"/>
              <a:gd name="adj3" fmla="val 25000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4BE9BFE-EFEF-CE4C-A9D4-DE337A057D71}"/>
              </a:ext>
            </a:extLst>
          </p:cNvPr>
          <p:cNvSpPr txBox="1"/>
          <p:nvPr/>
        </p:nvSpPr>
        <p:spPr>
          <a:xfrm>
            <a:off x="1183622" y="699472"/>
            <a:ext cx="241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Access to care in France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11FCF5-9160-894A-B441-B2E0060ADA5D}"/>
              </a:ext>
            </a:extLst>
          </p:cNvPr>
          <p:cNvSpPr/>
          <p:nvPr/>
        </p:nvSpPr>
        <p:spPr>
          <a:xfrm>
            <a:off x="3357163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16" name="Espace réservé de la date 22">
            <a:extLst>
              <a:ext uri="{FF2B5EF4-FFF2-40B4-BE49-F238E27FC236}">
                <a16:creationId xmlns:a16="http://schemas.microsoft.com/office/drawing/2014/main" id="{088F0BDF-C210-4348-9A2D-64B47488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28/08/2018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ED5535-0E88-9749-9C68-2CA6B68FCB01}"/>
              </a:ext>
            </a:extLst>
          </p:cNvPr>
          <p:cNvSpPr txBox="1"/>
          <p:nvPr/>
        </p:nvSpPr>
        <p:spPr>
          <a:xfrm>
            <a:off x="6027326" y="1439041"/>
            <a:ext cx="291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French system divided in two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CA8E966-3A7E-7045-B3FD-8B323DD371AC}"/>
              </a:ext>
            </a:extLst>
          </p:cNvPr>
          <p:cNvSpPr txBox="1"/>
          <p:nvPr/>
        </p:nvSpPr>
        <p:spPr>
          <a:xfrm>
            <a:off x="8610410" y="2616781"/>
            <a:ext cx="308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People with mental disabilities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8F443AB-A2B5-F543-B226-9EA5A915F0F7}"/>
              </a:ext>
            </a:extLst>
          </p:cNvPr>
          <p:cNvCxnSpPr/>
          <p:nvPr/>
        </p:nvCxnSpPr>
        <p:spPr>
          <a:xfrm flipH="1">
            <a:off x="5697681" y="1883557"/>
            <a:ext cx="1895568" cy="475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1B218E5-A138-BF41-90CA-EFE02BF38003}"/>
              </a:ext>
            </a:extLst>
          </p:cNvPr>
          <p:cNvCxnSpPr/>
          <p:nvPr/>
        </p:nvCxnSpPr>
        <p:spPr>
          <a:xfrm>
            <a:off x="7593247" y="1883557"/>
            <a:ext cx="2153792" cy="475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er 20">
            <a:extLst>
              <a:ext uri="{FF2B5EF4-FFF2-40B4-BE49-F238E27FC236}">
                <a16:creationId xmlns:a16="http://schemas.microsoft.com/office/drawing/2014/main" id="{A919CD1F-1A45-CD48-A34F-B639448326C0}"/>
              </a:ext>
            </a:extLst>
          </p:cNvPr>
          <p:cNvGrpSpPr/>
          <p:nvPr/>
        </p:nvGrpSpPr>
        <p:grpSpPr>
          <a:xfrm>
            <a:off x="4344186" y="3517564"/>
            <a:ext cx="988043" cy="1756930"/>
            <a:chOff x="6064906" y="1180618"/>
            <a:chExt cx="1088249" cy="2255262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64850AB1-3E2C-C64E-AFC6-467B8B4A31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67" r="4080"/>
            <a:stretch/>
          </p:blipFill>
          <p:spPr>
            <a:xfrm>
              <a:off x="6064906" y="1597306"/>
              <a:ext cx="1088249" cy="1838574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0A69A67-43D7-8443-A50E-40323FB2AC93}"/>
                </a:ext>
              </a:extLst>
            </p:cNvPr>
            <p:cNvSpPr/>
            <p:nvPr/>
          </p:nvSpPr>
          <p:spPr>
            <a:xfrm>
              <a:off x="6481709" y="1180618"/>
              <a:ext cx="358815" cy="334957"/>
            </a:xfrm>
            <a:prstGeom prst="ellipse">
              <a:avLst/>
            </a:prstGeom>
            <a:solidFill>
              <a:srgbClr val="8CBE38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E1847F4A-6CEF-E94B-863D-9C51BAF73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384" y="3703664"/>
            <a:ext cx="1681819" cy="144902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497F0C3-AF58-834D-81ED-03C79D1CD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45" y="2625255"/>
            <a:ext cx="1381760" cy="28806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AA71E3A-5B44-C542-8AA2-B757E9FF0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33" y="3263112"/>
            <a:ext cx="1587176" cy="158717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662F838-06AF-7942-81A5-E4876BB274D9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5332229" y="4093696"/>
            <a:ext cx="1204949" cy="464641"/>
          </a:xfrm>
          <a:prstGeom prst="straightConnector1">
            <a:avLst/>
          </a:prstGeom>
          <a:ln w="38100">
            <a:solidFill>
              <a:srgbClr val="2A3B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94008932-7E4C-6D45-BA60-4381E6A9C1D2}"/>
              </a:ext>
            </a:extLst>
          </p:cNvPr>
          <p:cNvSpPr txBox="1"/>
          <p:nvPr/>
        </p:nvSpPr>
        <p:spPr>
          <a:xfrm>
            <a:off x="4038600" y="2569910"/>
            <a:ext cx="207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People getting older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4BAD2454-06A8-2741-8B30-232C221311D0}"/>
              </a:ext>
            </a:extLst>
          </p:cNvPr>
          <p:cNvCxnSpPr>
            <a:cxnSpLocks/>
          </p:cNvCxnSpPr>
          <p:nvPr/>
        </p:nvCxnSpPr>
        <p:spPr>
          <a:xfrm>
            <a:off x="8610410" y="4093696"/>
            <a:ext cx="1330974" cy="334481"/>
          </a:xfrm>
          <a:prstGeom prst="straightConnector1">
            <a:avLst/>
          </a:prstGeom>
          <a:ln w="38100">
            <a:solidFill>
              <a:srgbClr val="2A3B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DAD1EB46-ADD9-4A4B-80C6-381CC83FAB1B}"/>
              </a:ext>
            </a:extLst>
          </p:cNvPr>
          <p:cNvSpPr txBox="1"/>
          <p:nvPr/>
        </p:nvSpPr>
        <p:spPr>
          <a:xfrm>
            <a:off x="7284104" y="585792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PDO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A90DC5C-057F-6E4D-B15D-14070A19B1E4}"/>
              </a:ext>
            </a:extLst>
          </p:cNvPr>
          <p:cNvSpPr/>
          <p:nvPr/>
        </p:nvSpPr>
        <p:spPr>
          <a:xfrm>
            <a:off x="6546609" y="2211201"/>
            <a:ext cx="2073232" cy="3517629"/>
          </a:xfrm>
          <a:prstGeom prst="ellipse">
            <a:avLst/>
          </a:prstGeom>
          <a:noFill/>
          <a:ln w="38100">
            <a:solidFill>
              <a:srgbClr val="2A3B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2BCF396-B04C-7345-9090-E306672814C2}"/>
              </a:ext>
            </a:extLst>
          </p:cNvPr>
          <p:cNvSpPr txBox="1"/>
          <p:nvPr/>
        </p:nvSpPr>
        <p:spPr>
          <a:xfrm>
            <a:off x="400604" y="2001786"/>
            <a:ext cx="26401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Calibri" charset="0"/>
                <a:ea typeface="Calibri" charset="0"/>
                <a:cs typeface="Calibri" charset="0"/>
              </a:rPr>
              <a:t>In France (DREES, 2013)  :</a:t>
            </a:r>
          </a:p>
          <a:p>
            <a:pPr algn="just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635 000 people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mental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disabilities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are more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than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40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years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old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267 000 people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mental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disabilities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are more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than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60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years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old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8C4BBE-38F7-7245-973A-11F84743CE09}"/>
              </a:ext>
            </a:extLst>
          </p:cNvPr>
          <p:cNvSpPr/>
          <p:nvPr/>
        </p:nvSpPr>
        <p:spPr>
          <a:xfrm>
            <a:off x="400604" y="156750"/>
            <a:ext cx="2473235" cy="3831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A0E9C-C3AD-444C-8A5F-6A33EFEE7630}"/>
              </a:ext>
            </a:extLst>
          </p:cNvPr>
          <p:cNvSpPr/>
          <p:nvPr/>
        </p:nvSpPr>
        <p:spPr>
          <a:xfrm>
            <a:off x="6313722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Results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5D114-8BFE-8443-9878-50476132D12B}"/>
              </a:ext>
            </a:extLst>
          </p:cNvPr>
          <p:cNvSpPr/>
          <p:nvPr/>
        </p:nvSpPr>
        <p:spPr>
          <a:xfrm>
            <a:off x="9270281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Perspectives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712AC87-4866-224F-94CA-1D197266CB1C}"/>
              </a:ext>
            </a:extLst>
          </p:cNvPr>
          <p:cNvCxnSpPr/>
          <p:nvPr/>
        </p:nvCxnSpPr>
        <p:spPr>
          <a:xfrm flipV="1">
            <a:off x="400604" y="1114697"/>
            <a:ext cx="11342912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411CC210-3938-A949-8741-F7F65B65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A2314F-4A17-4B45-8EB2-17D62191ED85}" type="slidenum">
              <a:rPr lang="fr-FR" smtClean="0"/>
              <a:t>4</a:t>
            </a:fld>
            <a:r>
              <a:rPr lang="fr-FR" dirty="0"/>
              <a:t>/14</a:t>
            </a:r>
          </a:p>
        </p:txBody>
      </p:sp>
      <p:sp>
        <p:nvSpPr>
          <p:cNvPr id="10" name="Espace réservé du pied de page 38">
            <a:extLst>
              <a:ext uri="{FF2B5EF4-FFF2-40B4-BE49-F238E27FC236}">
                <a16:creationId xmlns:a16="http://schemas.microsoft.com/office/drawing/2014/main" id="{4D2DE5F1-7D1A-C445-9235-0486B61D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quentin.chibaudel@ensc.fr</a:t>
            </a:r>
          </a:p>
        </p:txBody>
      </p:sp>
      <p:sp>
        <p:nvSpPr>
          <p:cNvPr id="12" name="Flèche à angle droit 11">
            <a:extLst>
              <a:ext uri="{FF2B5EF4-FFF2-40B4-BE49-F238E27FC236}">
                <a16:creationId xmlns:a16="http://schemas.microsoft.com/office/drawing/2014/main" id="{7F1E4394-CEC5-184E-9621-48D02E0860CC}"/>
              </a:ext>
            </a:extLst>
          </p:cNvPr>
          <p:cNvSpPr/>
          <p:nvPr/>
        </p:nvSpPr>
        <p:spPr>
          <a:xfrm rot="5400000">
            <a:off x="642601" y="612748"/>
            <a:ext cx="391197" cy="429126"/>
          </a:xfrm>
          <a:prstGeom prst="bentUpArrow">
            <a:avLst>
              <a:gd name="adj1" fmla="val 13732"/>
              <a:gd name="adj2" fmla="val 32042"/>
              <a:gd name="adj3" fmla="val 25000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4BE9BFE-EFEF-CE4C-A9D4-DE337A057D71}"/>
              </a:ext>
            </a:extLst>
          </p:cNvPr>
          <p:cNvSpPr txBox="1"/>
          <p:nvPr/>
        </p:nvSpPr>
        <p:spPr>
          <a:xfrm>
            <a:off x="1183622" y="699472"/>
            <a:ext cx="417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People </a:t>
            </a:r>
            <a:r>
              <a:rPr lang="fr-FR" dirty="0" err="1"/>
              <a:t>with</a:t>
            </a:r>
            <a:r>
              <a:rPr lang="fr-FR" dirty="0"/>
              <a:t> mental </a:t>
            </a:r>
            <a:r>
              <a:rPr lang="fr-FR" dirty="0" err="1"/>
              <a:t>disorder</a:t>
            </a:r>
            <a:r>
              <a:rPr lang="fr-FR" dirty="0"/>
              <a:t> </a:t>
            </a:r>
            <a:r>
              <a:rPr lang="fr-FR" dirty="0" err="1"/>
              <a:t>getting</a:t>
            </a:r>
            <a:r>
              <a:rPr lang="fr-FR" dirty="0"/>
              <a:t> </a:t>
            </a:r>
            <a:r>
              <a:rPr lang="fr-FR" dirty="0" err="1"/>
              <a:t>orlder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11FCF5-9160-894A-B441-B2E0060ADA5D}"/>
              </a:ext>
            </a:extLst>
          </p:cNvPr>
          <p:cNvSpPr/>
          <p:nvPr/>
        </p:nvSpPr>
        <p:spPr>
          <a:xfrm>
            <a:off x="3357163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16" name="Espace réservé de la date 22">
            <a:extLst>
              <a:ext uri="{FF2B5EF4-FFF2-40B4-BE49-F238E27FC236}">
                <a16:creationId xmlns:a16="http://schemas.microsoft.com/office/drawing/2014/main" id="{088F0BDF-C210-4348-9A2D-64B47488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28/08/2018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D9804E6-3309-1B4E-A1E2-443D6FC5E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524" y="1384157"/>
            <a:ext cx="1025419" cy="213773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E70A671-8584-7F4B-BC56-05CDBE5E10B6}"/>
              </a:ext>
            </a:extLst>
          </p:cNvPr>
          <p:cNvSpPr txBox="1"/>
          <p:nvPr/>
        </p:nvSpPr>
        <p:spPr>
          <a:xfrm>
            <a:off x="1052763" y="3751580"/>
            <a:ext cx="10432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person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mental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disorder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getting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older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/>
              <a:t>is someone who lived with a disability (whatever the specific nature of the handicap or the cause) before facing the effects of ageing (</a:t>
            </a:r>
            <a:r>
              <a:rPr lang="en-US" dirty="0" err="1"/>
              <a:t>Azéma</a:t>
            </a:r>
            <a:r>
              <a:rPr lang="en-US" dirty="0"/>
              <a:t> &amp; Martinez, 2005)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Aging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phenomenum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appears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aroun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40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years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old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(CNSA, 2010).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Calibri" charset="0"/>
              <a:cs typeface="Calibr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charset="0"/>
                <a:cs typeface="Calibri" charset="0"/>
              </a:rPr>
              <a:t>50 </a:t>
            </a:r>
            <a:r>
              <a:rPr lang="fr-FR" dirty="0" err="1">
                <a:latin typeface="Calibri" charset="0"/>
                <a:cs typeface="Calibri" charset="0"/>
              </a:rPr>
              <a:t>years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old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is</a:t>
            </a:r>
            <a:r>
              <a:rPr lang="fr-FR" dirty="0">
                <a:latin typeface="Calibri" charset="0"/>
                <a:cs typeface="Calibri" charset="0"/>
              </a:rPr>
              <a:t> a </a:t>
            </a:r>
            <a:r>
              <a:rPr lang="fr-FR" dirty="0" err="1">
                <a:latin typeface="Calibri" charset="0"/>
                <a:cs typeface="Calibri" charset="0"/>
              </a:rPr>
              <a:t>critical</a:t>
            </a:r>
            <a:r>
              <a:rPr lang="fr-FR" dirty="0">
                <a:latin typeface="Calibri" charset="0"/>
                <a:cs typeface="Calibri" charset="0"/>
              </a:rPr>
              <a:t> gap for </a:t>
            </a:r>
            <a:r>
              <a:rPr lang="fr-FR" dirty="0" err="1">
                <a:latin typeface="Calibri" charset="0"/>
                <a:cs typeface="Calibri" charset="0"/>
              </a:rPr>
              <a:t>them</a:t>
            </a:r>
            <a:r>
              <a:rPr lang="fr-FR" dirty="0">
                <a:latin typeface="Calibri" charset="0"/>
                <a:cs typeface="Calibri" charset="0"/>
              </a:rPr>
              <a:t> (</a:t>
            </a:r>
            <a:r>
              <a:rPr lang="fr-FR" dirty="0" err="1">
                <a:latin typeface="Calibri" charset="0"/>
                <a:cs typeface="Calibri" charset="0"/>
              </a:rPr>
              <a:t>Makdessi</a:t>
            </a:r>
            <a:r>
              <a:rPr lang="fr-FR" dirty="0">
                <a:latin typeface="Calibri" charset="0"/>
                <a:cs typeface="Calibri" charset="0"/>
              </a:rPr>
              <a:t>, 2016).</a:t>
            </a:r>
            <a:endParaRPr lang="fr-FR" dirty="0"/>
          </a:p>
          <a:p>
            <a:endParaRPr lang="fr-FR" dirty="0"/>
          </a:p>
          <a:p>
            <a:pPr algn="ctr"/>
            <a:r>
              <a:rPr lang="fr-FR" dirty="0">
                <a:sym typeface="Wingdings" pitchFamily="2" charset="2"/>
              </a:rPr>
              <a:t> </a:t>
            </a:r>
            <a:r>
              <a:rPr lang="fr-FR" dirty="0"/>
              <a:t>One main issue : </a:t>
            </a:r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/>
              <a:t>devices</a:t>
            </a:r>
            <a:r>
              <a:rPr lang="fr-FR" dirty="0"/>
              <a:t> are not </a:t>
            </a:r>
            <a:r>
              <a:rPr lang="fr-FR" dirty="0" err="1"/>
              <a:t>adapted</a:t>
            </a:r>
            <a:r>
              <a:rPr lang="fr-FR" dirty="0"/>
              <a:t> to </a:t>
            </a:r>
            <a:r>
              <a:rPr lang="fr-FR" dirty="0" err="1"/>
              <a:t>this</a:t>
            </a:r>
            <a:r>
              <a:rPr lang="fr-FR" dirty="0"/>
              <a:t> population (Chibaudel &amp; al, 2016)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AB1745C-A6B6-DC43-B4D9-F5FD24228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45" y="2218554"/>
            <a:ext cx="999770" cy="964858"/>
          </a:xfrm>
          <a:prstGeom prst="rect">
            <a:avLst/>
          </a:prstGeom>
        </p:spPr>
      </p:pic>
      <p:grpSp>
        <p:nvGrpSpPr>
          <p:cNvPr id="20" name="Grouper 13">
            <a:extLst>
              <a:ext uri="{FF2B5EF4-FFF2-40B4-BE49-F238E27FC236}">
                <a16:creationId xmlns:a16="http://schemas.microsoft.com/office/drawing/2014/main" id="{353E30DE-355F-EA46-99F4-4645478C46B2}"/>
              </a:ext>
            </a:extLst>
          </p:cNvPr>
          <p:cNvGrpSpPr/>
          <p:nvPr/>
        </p:nvGrpSpPr>
        <p:grpSpPr>
          <a:xfrm>
            <a:off x="5761960" y="2038367"/>
            <a:ext cx="785840" cy="1213194"/>
            <a:chOff x="6064906" y="1180618"/>
            <a:chExt cx="1088249" cy="2255262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B151E525-9F6C-E242-8C40-D62A8C1C9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67" r="4080"/>
            <a:stretch/>
          </p:blipFill>
          <p:spPr>
            <a:xfrm>
              <a:off x="6064906" y="1597306"/>
              <a:ext cx="1088249" cy="1838574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62D1B7D-4BDB-7144-BA82-0428D621AFED}"/>
                </a:ext>
              </a:extLst>
            </p:cNvPr>
            <p:cNvSpPr/>
            <p:nvPr/>
          </p:nvSpPr>
          <p:spPr>
            <a:xfrm>
              <a:off x="6481709" y="1180618"/>
              <a:ext cx="358815" cy="334957"/>
            </a:xfrm>
            <a:prstGeom prst="ellipse">
              <a:avLst/>
            </a:prstGeom>
            <a:solidFill>
              <a:srgbClr val="8EBF3A"/>
            </a:solidFill>
            <a:ln w="1270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Plus 22">
            <a:extLst>
              <a:ext uri="{FF2B5EF4-FFF2-40B4-BE49-F238E27FC236}">
                <a16:creationId xmlns:a16="http://schemas.microsoft.com/office/drawing/2014/main" id="{74EC5354-D5C4-4E4E-BEE7-13C4A56B41F1}"/>
              </a:ext>
            </a:extLst>
          </p:cNvPr>
          <p:cNvSpPr/>
          <p:nvPr/>
        </p:nvSpPr>
        <p:spPr>
          <a:xfrm>
            <a:off x="4076111" y="2234143"/>
            <a:ext cx="844952" cy="844952"/>
          </a:xfrm>
          <a:prstGeom prst="mathPlus">
            <a:avLst/>
          </a:prstGeom>
          <a:solidFill>
            <a:srgbClr val="8CBD39"/>
          </a:solidFill>
          <a:ln>
            <a:solidFill>
              <a:srgbClr val="8CBD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D3964F6-20E0-9C4C-BA74-AB8E3B8F9B11}"/>
              </a:ext>
            </a:extLst>
          </p:cNvPr>
          <p:cNvSpPr txBox="1"/>
          <p:nvPr/>
        </p:nvSpPr>
        <p:spPr>
          <a:xfrm>
            <a:off x="1605861" y="1317676"/>
            <a:ext cx="22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People with mental disorder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30B4427-358F-2E40-910F-95F6D71FA0B5}"/>
              </a:ext>
            </a:extLst>
          </p:cNvPr>
          <p:cNvSpPr txBox="1"/>
          <p:nvPr/>
        </p:nvSpPr>
        <p:spPr>
          <a:xfrm>
            <a:off x="5223987" y="1384157"/>
            <a:ext cx="193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People ageing</a:t>
            </a:r>
          </a:p>
        </p:txBody>
      </p:sp>
      <p:sp>
        <p:nvSpPr>
          <p:cNvPr id="26" name="Égal 25">
            <a:extLst>
              <a:ext uri="{FF2B5EF4-FFF2-40B4-BE49-F238E27FC236}">
                <a16:creationId xmlns:a16="http://schemas.microsoft.com/office/drawing/2014/main" id="{EB253FCD-B668-2740-976D-34078445D3B4}"/>
              </a:ext>
            </a:extLst>
          </p:cNvPr>
          <p:cNvSpPr/>
          <p:nvPr/>
        </p:nvSpPr>
        <p:spPr>
          <a:xfrm>
            <a:off x="7628114" y="2218554"/>
            <a:ext cx="1041722" cy="752354"/>
          </a:xfrm>
          <a:prstGeom prst="mathEqual">
            <a:avLst/>
          </a:prstGeom>
          <a:solidFill>
            <a:srgbClr val="8CBD39"/>
          </a:solidFill>
          <a:ln>
            <a:solidFill>
              <a:srgbClr val="8CBD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2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8C4BBE-38F7-7245-973A-11F84743CE09}"/>
              </a:ext>
            </a:extLst>
          </p:cNvPr>
          <p:cNvSpPr/>
          <p:nvPr/>
        </p:nvSpPr>
        <p:spPr>
          <a:xfrm>
            <a:off x="400604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A0E9C-C3AD-444C-8A5F-6A33EFEE7630}"/>
              </a:ext>
            </a:extLst>
          </p:cNvPr>
          <p:cNvSpPr/>
          <p:nvPr/>
        </p:nvSpPr>
        <p:spPr>
          <a:xfrm>
            <a:off x="6313722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Results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5D114-8BFE-8443-9878-50476132D12B}"/>
              </a:ext>
            </a:extLst>
          </p:cNvPr>
          <p:cNvSpPr/>
          <p:nvPr/>
        </p:nvSpPr>
        <p:spPr>
          <a:xfrm>
            <a:off x="9270281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Perspectives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712AC87-4866-224F-94CA-1D197266CB1C}"/>
              </a:ext>
            </a:extLst>
          </p:cNvPr>
          <p:cNvCxnSpPr/>
          <p:nvPr/>
        </p:nvCxnSpPr>
        <p:spPr>
          <a:xfrm flipV="1">
            <a:off x="400604" y="1114697"/>
            <a:ext cx="11342912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411CC210-3938-A949-8741-F7F65B65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A2314F-4A17-4B45-8EB2-17D62191ED85}" type="slidenum">
              <a:rPr lang="fr-FR" smtClean="0"/>
              <a:t>5</a:t>
            </a:fld>
            <a:r>
              <a:rPr lang="fr-FR" dirty="0"/>
              <a:t>/14</a:t>
            </a:r>
          </a:p>
        </p:txBody>
      </p:sp>
      <p:sp>
        <p:nvSpPr>
          <p:cNvPr id="10" name="Espace réservé du pied de page 38">
            <a:extLst>
              <a:ext uri="{FF2B5EF4-FFF2-40B4-BE49-F238E27FC236}">
                <a16:creationId xmlns:a16="http://schemas.microsoft.com/office/drawing/2014/main" id="{4D2DE5F1-7D1A-C445-9235-0486B61D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quentin.chibaudel@ensc.fr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28CAE6B-B3C2-A84E-9B14-B7E64F603562}"/>
              </a:ext>
            </a:extLst>
          </p:cNvPr>
          <p:cNvSpPr txBox="1"/>
          <p:nvPr/>
        </p:nvSpPr>
        <p:spPr>
          <a:xfrm>
            <a:off x="6164316" y="1910986"/>
            <a:ext cx="557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i="1" dirty="0"/>
              <a:t>« </a:t>
            </a:r>
            <a:r>
              <a:rPr lang="fr-FR" i="1" dirty="0" err="1"/>
              <a:t>Human-centered</a:t>
            </a:r>
            <a:r>
              <a:rPr lang="fr-FR" i="1" dirty="0"/>
              <a:t> Design </a:t>
            </a:r>
            <a:r>
              <a:rPr lang="fr-FR" i="1" dirty="0" err="1"/>
              <a:t>is</a:t>
            </a:r>
            <a:r>
              <a:rPr lang="fr-FR" i="1" dirty="0"/>
              <a:t> an </a:t>
            </a:r>
            <a:r>
              <a:rPr lang="fr-FR" i="1" dirty="0" err="1"/>
              <a:t>approach</a:t>
            </a:r>
            <a:r>
              <a:rPr lang="fr-FR" i="1" dirty="0"/>
              <a:t> to interactive </a:t>
            </a:r>
            <a:r>
              <a:rPr lang="fr-FR" i="1" dirty="0" err="1"/>
              <a:t>systems</a:t>
            </a:r>
            <a:r>
              <a:rPr lang="fr-FR" i="1" dirty="0"/>
              <a:t> </a:t>
            </a:r>
            <a:r>
              <a:rPr lang="fr-FR" i="1" dirty="0" err="1"/>
              <a:t>development</a:t>
            </a:r>
            <a:r>
              <a:rPr lang="fr-FR" i="1" dirty="0"/>
              <a:t> </a:t>
            </a:r>
            <a:r>
              <a:rPr lang="fr-FR" i="1" dirty="0" err="1"/>
              <a:t>that</a:t>
            </a:r>
            <a:r>
              <a:rPr lang="fr-FR" i="1" dirty="0"/>
              <a:t> </a:t>
            </a:r>
            <a:r>
              <a:rPr lang="fr-FR" i="1" dirty="0" err="1"/>
              <a:t>aims</a:t>
            </a:r>
            <a:r>
              <a:rPr lang="fr-FR" i="1" dirty="0"/>
              <a:t> to </a:t>
            </a:r>
            <a:r>
              <a:rPr lang="fr-FR" i="1" dirty="0" err="1"/>
              <a:t>make</a:t>
            </a:r>
            <a:r>
              <a:rPr lang="fr-FR" i="1" dirty="0"/>
              <a:t> </a:t>
            </a:r>
            <a:r>
              <a:rPr lang="fr-FR" i="1" dirty="0" err="1"/>
              <a:t>systems</a:t>
            </a:r>
            <a:r>
              <a:rPr lang="fr-FR" i="1" dirty="0"/>
              <a:t> usable and </a:t>
            </a:r>
            <a:r>
              <a:rPr lang="fr-FR" i="1" dirty="0" err="1"/>
              <a:t>useful</a:t>
            </a:r>
            <a:r>
              <a:rPr lang="fr-FR" i="1" dirty="0"/>
              <a:t> by </a:t>
            </a:r>
            <a:r>
              <a:rPr lang="fr-FR" i="1" dirty="0" err="1"/>
              <a:t>focusing</a:t>
            </a:r>
            <a:r>
              <a:rPr lang="fr-FR" i="1" dirty="0"/>
              <a:t> on the </a:t>
            </a:r>
            <a:r>
              <a:rPr lang="fr-FR" i="1" dirty="0" err="1"/>
              <a:t>users</a:t>
            </a:r>
            <a:r>
              <a:rPr lang="fr-FR" i="1" dirty="0"/>
              <a:t>, </a:t>
            </a:r>
            <a:r>
              <a:rPr lang="fr-FR" i="1" dirty="0" err="1"/>
              <a:t>their</a:t>
            </a:r>
            <a:r>
              <a:rPr lang="fr-FR" i="1" dirty="0"/>
              <a:t> </a:t>
            </a:r>
            <a:r>
              <a:rPr lang="fr-FR" i="1" dirty="0" err="1"/>
              <a:t>needs</a:t>
            </a:r>
            <a:r>
              <a:rPr lang="fr-FR" i="1" dirty="0"/>
              <a:t> and </a:t>
            </a:r>
            <a:r>
              <a:rPr lang="fr-FR" i="1" dirty="0" err="1"/>
              <a:t>requirements</a:t>
            </a:r>
            <a:r>
              <a:rPr lang="fr-FR" i="1" dirty="0"/>
              <a:t>, and by </a:t>
            </a:r>
            <a:r>
              <a:rPr lang="fr-FR" i="1" dirty="0" err="1"/>
              <a:t>applying</a:t>
            </a:r>
            <a:r>
              <a:rPr lang="fr-FR" i="1" dirty="0"/>
              <a:t> </a:t>
            </a:r>
            <a:r>
              <a:rPr lang="fr-FR" i="1" dirty="0" err="1"/>
              <a:t>human</a:t>
            </a:r>
            <a:r>
              <a:rPr lang="fr-FR" i="1" dirty="0"/>
              <a:t> fac- tors/</a:t>
            </a:r>
            <a:r>
              <a:rPr lang="fr-FR" i="1" dirty="0" err="1"/>
              <a:t>ergonomics</a:t>
            </a:r>
            <a:r>
              <a:rPr lang="fr-FR" i="1" dirty="0"/>
              <a:t>, </a:t>
            </a:r>
            <a:r>
              <a:rPr lang="fr-FR" i="1" dirty="0" err="1"/>
              <a:t>usability</a:t>
            </a:r>
            <a:r>
              <a:rPr lang="fr-FR" i="1" dirty="0"/>
              <a:t> </a:t>
            </a:r>
            <a:r>
              <a:rPr lang="fr-FR" i="1" dirty="0" err="1"/>
              <a:t>knowledge</a:t>
            </a:r>
            <a:r>
              <a:rPr lang="fr-FR" i="1" dirty="0"/>
              <a:t>, and techniques. This </a:t>
            </a:r>
            <a:r>
              <a:rPr lang="fr-FR" i="1" dirty="0" err="1"/>
              <a:t>approach</a:t>
            </a:r>
            <a:r>
              <a:rPr lang="fr-FR" i="1" dirty="0"/>
              <a:t> </a:t>
            </a:r>
            <a:r>
              <a:rPr lang="fr-FR" i="1" dirty="0" err="1"/>
              <a:t>enhances</a:t>
            </a:r>
            <a:r>
              <a:rPr lang="fr-FR" i="1" dirty="0"/>
              <a:t> </a:t>
            </a:r>
            <a:r>
              <a:rPr lang="fr-FR" i="1" dirty="0" err="1"/>
              <a:t>effectiveness</a:t>
            </a:r>
            <a:r>
              <a:rPr lang="fr-FR" i="1" dirty="0"/>
              <a:t> and </a:t>
            </a:r>
            <a:r>
              <a:rPr lang="fr-FR" i="1" dirty="0" err="1"/>
              <a:t>efficiency</a:t>
            </a:r>
            <a:r>
              <a:rPr lang="fr-FR" i="1" dirty="0"/>
              <a:t>, </a:t>
            </a:r>
            <a:r>
              <a:rPr lang="fr-FR" i="1" dirty="0" err="1"/>
              <a:t>improves</a:t>
            </a:r>
            <a:r>
              <a:rPr lang="fr-FR" i="1" dirty="0"/>
              <a:t> </a:t>
            </a:r>
            <a:r>
              <a:rPr lang="fr-FR" i="1" dirty="0" err="1"/>
              <a:t>human</a:t>
            </a:r>
            <a:r>
              <a:rPr lang="fr-FR" i="1" dirty="0"/>
              <a:t> </a:t>
            </a:r>
            <a:r>
              <a:rPr lang="fr-FR" i="1" dirty="0" err="1"/>
              <a:t>well-being</a:t>
            </a:r>
            <a:r>
              <a:rPr lang="fr-FR" i="1" dirty="0"/>
              <a:t>, user satisfaction, </a:t>
            </a:r>
            <a:r>
              <a:rPr lang="fr-FR" i="1" dirty="0" err="1"/>
              <a:t>ac</a:t>
            </a:r>
            <a:r>
              <a:rPr lang="fr-FR" i="1" dirty="0"/>
              <a:t>- </a:t>
            </a:r>
            <a:r>
              <a:rPr lang="fr-FR" i="1" dirty="0" err="1"/>
              <a:t>cessibility</a:t>
            </a:r>
            <a:r>
              <a:rPr lang="fr-FR" i="1" dirty="0"/>
              <a:t> and </a:t>
            </a:r>
            <a:r>
              <a:rPr lang="fr-FR" i="1" dirty="0" err="1"/>
              <a:t>sustainability</a:t>
            </a:r>
            <a:r>
              <a:rPr lang="fr-FR" i="1" dirty="0"/>
              <a:t>; and </a:t>
            </a:r>
            <a:r>
              <a:rPr lang="fr-FR" i="1" dirty="0" err="1"/>
              <a:t>counteracts</a:t>
            </a:r>
            <a:r>
              <a:rPr lang="fr-FR" i="1" dirty="0"/>
              <a:t> possible adverse </a:t>
            </a:r>
            <a:r>
              <a:rPr lang="fr-FR" i="1" dirty="0" err="1"/>
              <a:t>effects</a:t>
            </a:r>
            <a:r>
              <a:rPr lang="fr-FR" i="1" dirty="0"/>
              <a:t> of use on </a:t>
            </a:r>
            <a:r>
              <a:rPr lang="fr-FR" i="1" dirty="0" err="1"/>
              <a:t>human</a:t>
            </a:r>
            <a:r>
              <a:rPr lang="fr-FR" i="1" dirty="0"/>
              <a:t> </a:t>
            </a:r>
            <a:r>
              <a:rPr lang="fr-FR" i="1" dirty="0" err="1"/>
              <a:t>health</a:t>
            </a:r>
            <a:r>
              <a:rPr lang="fr-FR" i="1" dirty="0"/>
              <a:t>, </a:t>
            </a:r>
            <a:r>
              <a:rPr lang="fr-FR" i="1" dirty="0" err="1"/>
              <a:t>safety</a:t>
            </a:r>
            <a:r>
              <a:rPr lang="fr-FR" i="1" dirty="0"/>
              <a:t> and performance »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(ISO, 2010)</a:t>
            </a:r>
          </a:p>
          <a:p>
            <a:pPr marL="285750" indent="-285750">
              <a:buFontTx/>
              <a:buChar char="-"/>
            </a:pPr>
            <a:endParaRPr lang="fr-FR" i="1" dirty="0"/>
          </a:p>
          <a:p>
            <a:pPr marL="285750" indent="-285750">
              <a:buFontTx/>
              <a:buChar char="-"/>
            </a:pPr>
            <a:r>
              <a:rPr lang="fr-FR" dirty="0"/>
              <a:t>One </a:t>
            </a:r>
            <a:r>
              <a:rPr lang="fr-FR" dirty="0" err="1"/>
              <a:t>problem</a:t>
            </a:r>
            <a:r>
              <a:rPr lang="fr-FR" dirty="0"/>
              <a:t> :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users</a:t>
            </a:r>
            <a:r>
              <a:rPr lang="fr-FR" dirty="0"/>
              <a:t> (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frailty</a:t>
            </a:r>
            <a:r>
              <a:rPr lang="fr-FR" dirty="0"/>
              <a:t> </a:t>
            </a:r>
            <a:r>
              <a:rPr lang="fr-FR" dirty="0" err="1"/>
              <a:t>ones</a:t>
            </a:r>
            <a:r>
              <a:rPr lang="fr-FR" dirty="0"/>
              <a:t> : people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disabilities</a:t>
            </a:r>
            <a:r>
              <a:rPr lang="fr-FR" dirty="0"/>
              <a:t>, people </a:t>
            </a:r>
            <a:r>
              <a:rPr lang="fr-FR" dirty="0" err="1"/>
              <a:t>aging</a:t>
            </a:r>
            <a:r>
              <a:rPr lang="fr-FR" dirty="0"/>
              <a:t>, …) are not </a:t>
            </a:r>
            <a:r>
              <a:rPr lang="fr-FR" dirty="0" err="1"/>
              <a:t>taken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Lespinet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al, 2017)</a:t>
            </a:r>
          </a:p>
          <a:p>
            <a:pPr marL="285750" indent="-285750">
              <a:buFontTx/>
              <a:buChar char="-"/>
            </a:pPr>
            <a:endParaRPr lang="fr-FR" i="1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A1C7BC0-1BC8-094A-9467-E2E48F4BD7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7F2F4"/>
              </a:clrFrom>
              <a:clrTo>
                <a:srgbClr val="E7F2F4">
                  <a:alpha val="0"/>
                </a:srgbClr>
              </a:clrTo>
            </a:clrChange>
          </a:blip>
          <a:srcRect l="17038" t="13514" r="17169" b="11145"/>
          <a:stretch/>
        </p:blipFill>
        <p:spPr>
          <a:xfrm>
            <a:off x="400604" y="1910986"/>
            <a:ext cx="3637996" cy="36235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01A0BD-F307-2B42-BBC4-0825036CD00D}"/>
              </a:ext>
            </a:extLst>
          </p:cNvPr>
          <p:cNvSpPr/>
          <p:nvPr/>
        </p:nvSpPr>
        <p:spPr>
          <a:xfrm>
            <a:off x="3357163" y="156750"/>
            <a:ext cx="2473235" cy="3831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15" name="Espace réservé de la date 22">
            <a:extLst>
              <a:ext uri="{FF2B5EF4-FFF2-40B4-BE49-F238E27FC236}">
                <a16:creationId xmlns:a16="http://schemas.microsoft.com/office/drawing/2014/main" id="{EAA55D1D-5D9D-814C-978A-B2A8EBAF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28/08/2018</a:t>
            </a:r>
          </a:p>
        </p:txBody>
      </p:sp>
      <p:sp>
        <p:nvSpPr>
          <p:cNvPr id="16" name="Flèche à angle droit 15">
            <a:extLst>
              <a:ext uri="{FF2B5EF4-FFF2-40B4-BE49-F238E27FC236}">
                <a16:creationId xmlns:a16="http://schemas.microsoft.com/office/drawing/2014/main" id="{EB151339-8BD7-1E4C-A63D-29B4DC3BB3AC}"/>
              </a:ext>
            </a:extLst>
          </p:cNvPr>
          <p:cNvSpPr/>
          <p:nvPr/>
        </p:nvSpPr>
        <p:spPr>
          <a:xfrm rot="5400000">
            <a:off x="3600365" y="612748"/>
            <a:ext cx="391197" cy="429126"/>
          </a:xfrm>
          <a:prstGeom prst="bentUpArrow">
            <a:avLst>
              <a:gd name="adj1" fmla="val 13732"/>
              <a:gd name="adj2" fmla="val 32042"/>
              <a:gd name="adj3" fmla="val 25000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C4D6197-26D2-3049-B862-D3668293C6AB}"/>
              </a:ext>
            </a:extLst>
          </p:cNvPr>
          <p:cNvSpPr txBox="1"/>
          <p:nvPr/>
        </p:nvSpPr>
        <p:spPr>
          <a:xfrm>
            <a:off x="4086974" y="671588"/>
            <a:ext cx="356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Centered</a:t>
            </a:r>
            <a:r>
              <a:rPr lang="fr-FR" dirty="0"/>
              <a:t> Design conception</a:t>
            </a:r>
          </a:p>
        </p:txBody>
      </p:sp>
    </p:spTree>
    <p:extLst>
      <p:ext uri="{BB962C8B-B14F-4D97-AF65-F5344CB8AC3E}">
        <p14:creationId xmlns:p14="http://schemas.microsoft.com/office/powerpoint/2010/main" val="96135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8C4BBE-38F7-7245-973A-11F84743CE09}"/>
              </a:ext>
            </a:extLst>
          </p:cNvPr>
          <p:cNvSpPr/>
          <p:nvPr/>
        </p:nvSpPr>
        <p:spPr>
          <a:xfrm>
            <a:off x="400604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A0E9C-C3AD-444C-8A5F-6A33EFEE7630}"/>
              </a:ext>
            </a:extLst>
          </p:cNvPr>
          <p:cNvSpPr/>
          <p:nvPr/>
        </p:nvSpPr>
        <p:spPr>
          <a:xfrm>
            <a:off x="6313722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Results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5D114-8BFE-8443-9878-50476132D12B}"/>
              </a:ext>
            </a:extLst>
          </p:cNvPr>
          <p:cNvSpPr/>
          <p:nvPr/>
        </p:nvSpPr>
        <p:spPr>
          <a:xfrm>
            <a:off x="9270281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Perspectives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712AC87-4866-224F-94CA-1D197266CB1C}"/>
              </a:ext>
            </a:extLst>
          </p:cNvPr>
          <p:cNvCxnSpPr/>
          <p:nvPr/>
        </p:nvCxnSpPr>
        <p:spPr>
          <a:xfrm flipV="1">
            <a:off x="400604" y="1114697"/>
            <a:ext cx="11342912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411CC210-3938-A949-8741-F7F65B65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A2314F-4A17-4B45-8EB2-17D62191ED85}" type="slidenum">
              <a:rPr lang="fr-FR" smtClean="0"/>
              <a:t>6</a:t>
            </a:fld>
            <a:r>
              <a:rPr lang="fr-FR" dirty="0"/>
              <a:t>/14</a:t>
            </a:r>
          </a:p>
        </p:txBody>
      </p:sp>
      <p:sp>
        <p:nvSpPr>
          <p:cNvPr id="10" name="Espace réservé du pied de page 38">
            <a:extLst>
              <a:ext uri="{FF2B5EF4-FFF2-40B4-BE49-F238E27FC236}">
                <a16:creationId xmlns:a16="http://schemas.microsoft.com/office/drawing/2014/main" id="{4D2DE5F1-7D1A-C445-9235-0486B61D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quentin.chibaudel@ensc.fr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1810642-E42F-2B42-909B-81D9D638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04" y="2729819"/>
            <a:ext cx="4589563" cy="177865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1325E81-3E1E-8A42-9BD3-EE9EEA8EB82C}"/>
              </a:ext>
            </a:extLst>
          </p:cNvPr>
          <p:cNvSpPr txBox="1"/>
          <p:nvPr/>
        </p:nvSpPr>
        <p:spPr>
          <a:xfrm>
            <a:off x="6164316" y="1910986"/>
            <a:ext cx="557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« </a:t>
            </a:r>
            <a:r>
              <a:rPr lang="fr-FR" i="1" dirty="0"/>
              <a:t>Design for all</a:t>
            </a:r>
            <a:r>
              <a:rPr lang="fr-FR" dirty="0"/>
              <a:t> »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Burzagli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al, 2009)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 « </a:t>
            </a:r>
            <a:r>
              <a:rPr lang="fr-FR" i="1" dirty="0" err="1"/>
              <a:t>Barrier</a:t>
            </a:r>
            <a:r>
              <a:rPr lang="fr-FR" i="1" dirty="0"/>
              <a:t> free </a:t>
            </a:r>
            <a:r>
              <a:rPr lang="fr-FR" i="1" dirty="0" err="1"/>
              <a:t>environment</a:t>
            </a:r>
            <a:r>
              <a:rPr lang="fr-FR" dirty="0"/>
              <a:t> »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Mathew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Aggarwal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2012)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 « </a:t>
            </a:r>
            <a:r>
              <a:rPr lang="fr-FR" i="1" dirty="0"/>
              <a:t>Inclusive design</a:t>
            </a:r>
            <a:r>
              <a:rPr lang="fr-FR" dirty="0"/>
              <a:t> »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(Goodman-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Deane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al, 2014)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If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a </a:t>
            </a:r>
            <a:r>
              <a:rPr lang="fr-FR" dirty="0" err="1"/>
              <a:t>tool</a:t>
            </a:r>
            <a:r>
              <a:rPr lang="fr-FR" dirty="0"/>
              <a:t> accessible for </a:t>
            </a:r>
            <a:r>
              <a:rPr lang="fr-FR" dirty="0" err="1"/>
              <a:t>frailty</a:t>
            </a:r>
            <a:r>
              <a:rPr lang="fr-FR" dirty="0"/>
              <a:t> people,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accessible for </a:t>
            </a:r>
            <a:r>
              <a:rPr lang="fr-FR" dirty="0" err="1"/>
              <a:t>everyone</a:t>
            </a:r>
            <a:r>
              <a:rPr lang="fr-FR" dirty="0"/>
              <a:t>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Gronier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al, 2014)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>
                <a:sym typeface="Wingdings" pitchFamily="2" charset="2"/>
              </a:rPr>
              <a:t> « </a:t>
            </a:r>
            <a:r>
              <a:rPr lang="fr-FR" i="1" dirty="0" err="1">
                <a:sym typeface="Wingdings" pitchFamily="2" charset="2"/>
              </a:rPr>
              <a:t>he</a:t>
            </a:r>
            <a:r>
              <a:rPr lang="fr-FR" i="1" dirty="0">
                <a:sym typeface="Wingdings" pitchFamily="2" charset="2"/>
              </a:rPr>
              <a:t> </a:t>
            </a:r>
            <a:r>
              <a:rPr lang="fr-FR" i="1" dirty="0" err="1">
                <a:sym typeface="Wingdings" pitchFamily="2" charset="2"/>
              </a:rPr>
              <a:t>who</a:t>
            </a:r>
            <a:r>
              <a:rPr lang="fr-FR" i="1" dirty="0">
                <a:sym typeface="Wingdings" pitchFamily="2" charset="2"/>
              </a:rPr>
              <a:t> </a:t>
            </a:r>
            <a:r>
              <a:rPr lang="fr-FR" i="1" dirty="0" err="1">
                <a:sym typeface="Wingdings" pitchFamily="2" charset="2"/>
              </a:rPr>
              <a:t>can</a:t>
            </a:r>
            <a:r>
              <a:rPr lang="fr-FR" i="1" dirty="0">
                <a:sym typeface="Wingdings" pitchFamily="2" charset="2"/>
              </a:rPr>
              <a:t> do more, </a:t>
            </a:r>
            <a:r>
              <a:rPr lang="fr-FR" i="1" dirty="0" err="1">
                <a:sym typeface="Wingdings" pitchFamily="2" charset="2"/>
              </a:rPr>
              <a:t>can</a:t>
            </a:r>
            <a:r>
              <a:rPr lang="fr-FR" i="1" dirty="0">
                <a:sym typeface="Wingdings" pitchFamily="2" charset="2"/>
              </a:rPr>
              <a:t> do </a:t>
            </a:r>
            <a:r>
              <a:rPr lang="fr-FR" i="1" dirty="0" err="1">
                <a:sym typeface="Wingdings" pitchFamily="2" charset="2"/>
              </a:rPr>
              <a:t>less</a:t>
            </a:r>
            <a:r>
              <a:rPr lang="fr-FR" dirty="0">
                <a:sym typeface="Wingdings" pitchFamily="2" charset="2"/>
              </a:rPr>
              <a:t> »</a:t>
            </a: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0F8880-0BCD-7045-B902-4D94690EA6C3}"/>
              </a:ext>
            </a:extLst>
          </p:cNvPr>
          <p:cNvSpPr/>
          <p:nvPr/>
        </p:nvSpPr>
        <p:spPr>
          <a:xfrm>
            <a:off x="3357163" y="156750"/>
            <a:ext cx="2473235" cy="3831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17" name="Espace réservé de la date 22">
            <a:extLst>
              <a:ext uri="{FF2B5EF4-FFF2-40B4-BE49-F238E27FC236}">
                <a16:creationId xmlns:a16="http://schemas.microsoft.com/office/drawing/2014/main" id="{11D32A29-EAC8-D841-9240-1DB6F02C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28/08/2018</a:t>
            </a:r>
          </a:p>
        </p:txBody>
      </p:sp>
      <p:sp>
        <p:nvSpPr>
          <p:cNvPr id="18" name="Flèche à angle droit 17">
            <a:extLst>
              <a:ext uri="{FF2B5EF4-FFF2-40B4-BE49-F238E27FC236}">
                <a16:creationId xmlns:a16="http://schemas.microsoft.com/office/drawing/2014/main" id="{23CCF43B-6CE1-C94C-A7D8-0AC80F29A6AD}"/>
              </a:ext>
            </a:extLst>
          </p:cNvPr>
          <p:cNvSpPr/>
          <p:nvPr/>
        </p:nvSpPr>
        <p:spPr>
          <a:xfrm rot="5400000">
            <a:off x="3600365" y="612748"/>
            <a:ext cx="391197" cy="429126"/>
          </a:xfrm>
          <a:prstGeom prst="bentUpArrow">
            <a:avLst>
              <a:gd name="adj1" fmla="val 13732"/>
              <a:gd name="adj2" fmla="val 32042"/>
              <a:gd name="adj3" fmla="val 25000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10233DE-B3B8-C643-97AE-A22EEA10E8C3}"/>
              </a:ext>
            </a:extLst>
          </p:cNvPr>
          <p:cNvSpPr txBox="1"/>
          <p:nvPr/>
        </p:nvSpPr>
        <p:spPr>
          <a:xfrm>
            <a:off x="4086974" y="671588"/>
            <a:ext cx="173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Universal Design</a:t>
            </a:r>
          </a:p>
        </p:txBody>
      </p:sp>
    </p:spTree>
    <p:extLst>
      <p:ext uri="{BB962C8B-B14F-4D97-AF65-F5344CB8AC3E}">
        <p14:creationId xmlns:p14="http://schemas.microsoft.com/office/powerpoint/2010/main" val="28719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8C4BBE-38F7-7245-973A-11F84743CE09}"/>
              </a:ext>
            </a:extLst>
          </p:cNvPr>
          <p:cNvSpPr/>
          <p:nvPr/>
        </p:nvSpPr>
        <p:spPr>
          <a:xfrm>
            <a:off x="400604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A0E9C-C3AD-444C-8A5F-6A33EFEE7630}"/>
              </a:ext>
            </a:extLst>
          </p:cNvPr>
          <p:cNvSpPr/>
          <p:nvPr/>
        </p:nvSpPr>
        <p:spPr>
          <a:xfrm>
            <a:off x="6313722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Results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5D114-8BFE-8443-9878-50476132D12B}"/>
              </a:ext>
            </a:extLst>
          </p:cNvPr>
          <p:cNvSpPr/>
          <p:nvPr/>
        </p:nvSpPr>
        <p:spPr>
          <a:xfrm>
            <a:off x="9270281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Perspectives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712AC87-4866-224F-94CA-1D197266CB1C}"/>
              </a:ext>
            </a:extLst>
          </p:cNvPr>
          <p:cNvCxnSpPr/>
          <p:nvPr/>
        </p:nvCxnSpPr>
        <p:spPr>
          <a:xfrm flipV="1">
            <a:off x="400604" y="1114697"/>
            <a:ext cx="11342912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411CC210-3938-A949-8741-F7F65B65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A2314F-4A17-4B45-8EB2-17D62191ED85}" type="slidenum">
              <a:rPr lang="fr-FR" smtClean="0"/>
              <a:t>7</a:t>
            </a:fld>
            <a:r>
              <a:rPr lang="fr-FR" dirty="0"/>
              <a:t>/14</a:t>
            </a:r>
          </a:p>
        </p:txBody>
      </p:sp>
      <p:sp>
        <p:nvSpPr>
          <p:cNvPr id="10" name="Espace réservé du pied de page 38">
            <a:extLst>
              <a:ext uri="{FF2B5EF4-FFF2-40B4-BE49-F238E27FC236}">
                <a16:creationId xmlns:a16="http://schemas.microsoft.com/office/drawing/2014/main" id="{4D2DE5F1-7D1A-C445-9235-0486B61D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quentin.chibaudel@ensc.fr</a:t>
            </a:r>
          </a:p>
        </p:txBody>
      </p:sp>
      <p:sp>
        <p:nvSpPr>
          <p:cNvPr id="12" name="Flèche à angle droit 11">
            <a:extLst>
              <a:ext uri="{FF2B5EF4-FFF2-40B4-BE49-F238E27FC236}">
                <a16:creationId xmlns:a16="http://schemas.microsoft.com/office/drawing/2014/main" id="{8EB438F6-5BD6-8440-9B14-F71660406A29}"/>
              </a:ext>
            </a:extLst>
          </p:cNvPr>
          <p:cNvSpPr/>
          <p:nvPr/>
        </p:nvSpPr>
        <p:spPr>
          <a:xfrm rot="5400000">
            <a:off x="3600365" y="612748"/>
            <a:ext cx="391197" cy="429126"/>
          </a:xfrm>
          <a:prstGeom prst="bentUpArrow">
            <a:avLst>
              <a:gd name="adj1" fmla="val 13732"/>
              <a:gd name="adj2" fmla="val 32042"/>
              <a:gd name="adj3" fmla="val 25000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B458429-4BB4-5A40-8248-6781F723B730}"/>
              </a:ext>
            </a:extLst>
          </p:cNvPr>
          <p:cNvSpPr txBox="1"/>
          <p:nvPr/>
        </p:nvSpPr>
        <p:spPr>
          <a:xfrm>
            <a:off x="4086974" y="671588"/>
            <a:ext cx="400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Protocole </a:t>
            </a:r>
            <a:r>
              <a:rPr lang="fr-FR" dirty="0" err="1"/>
              <a:t>based</a:t>
            </a:r>
            <a:r>
              <a:rPr lang="fr-FR" dirty="0"/>
              <a:t> on ISO </a:t>
            </a:r>
            <a:r>
              <a:rPr lang="fr-FR" dirty="0" err="1"/>
              <a:t>norm</a:t>
            </a:r>
            <a:r>
              <a:rPr lang="fr-FR" dirty="0"/>
              <a:t> of </a:t>
            </a:r>
            <a:r>
              <a:rPr lang="fr-FR" dirty="0" err="1"/>
              <a:t>usability</a:t>
            </a:r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50CF59-F240-6C4E-87A8-50DC8BA0A6E0}"/>
              </a:ext>
            </a:extLst>
          </p:cNvPr>
          <p:cNvSpPr/>
          <p:nvPr/>
        </p:nvSpPr>
        <p:spPr>
          <a:xfrm>
            <a:off x="3357163" y="156750"/>
            <a:ext cx="2473235" cy="3831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22" name="Espace réservé de la date 22">
            <a:extLst>
              <a:ext uri="{FF2B5EF4-FFF2-40B4-BE49-F238E27FC236}">
                <a16:creationId xmlns:a16="http://schemas.microsoft.com/office/drawing/2014/main" id="{AF4179BE-B884-A54C-8BC3-5F656448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28/08/2018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75EBE5C-334A-A04F-9FB2-91A0ABE4E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04" y="1423162"/>
            <a:ext cx="1231426" cy="1231426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C39D8B55-2233-1A45-B634-A31E9866A204}"/>
              </a:ext>
            </a:extLst>
          </p:cNvPr>
          <p:cNvSpPr txBox="1"/>
          <p:nvPr/>
        </p:nvSpPr>
        <p:spPr>
          <a:xfrm>
            <a:off x="2035276" y="1536452"/>
            <a:ext cx="9708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>
                <a:sym typeface="Wingdings"/>
              </a:rPr>
              <a:t>Norm</a:t>
            </a:r>
            <a:r>
              <a:rPr lang="fr-FR" sz="2000" dirty="0">
                <a:sym typeface="Wingdings"/>
              </a:rPr>
              <a:t> ISO 9241 – 10 : </a:t>
            </a:r>
            <a:r>
              <a:rPr lang="fr-FR" sz="2000" i="1" dirty="0">
                <a:sym typeface="Wingdings"/>
              </a:rPr>
              <a:t>« </a:t>
            </a:r>
            <a:r>
              <a:rPr lang="fr-FR" i="1" dirty="0"/>
              <a:t>a </a:t>
            </a:r>
            <a:r>
              <a:rPr lang="fr-FR" i="1" dirty="0" err="1"/>
              <a:t>product</a:t>
            </a:r>
            <a:r>
              <a:rPr lang="fr-FR" i="1" dirty="0"/>
              <a:t> </a:t>
            </a:r>
            <a:r>
              <a:rPr lang="fr-FR" i="1" dirty="0" err="1"/>
              <a:t>can</a:t>
            </a:r>
            <a:r>
              <a:rPr lang="fr-FR" i="1" dirty="0"/>
              <a:t> </a:t>
            </a:r>
            <a:r>
              <a:rPr lang="fr-FR" i="1" dirty="0" err="1"/>
              <a:t>be</a:t>
            </a:r>
            <a:r>
              <a:rPr lang="fr-FR" i="1" dirty="0"/>
              <a:t> </a:t>
            </a:r>
            <a:r>
              <a:rPr lang="fr-FR" i="1" dirty="0" err="1"/>
              <a:t>used</a:t>
            </a:r>
            <a:r>
              <a:rPr lang="fr-FR" i="1" dirty="0"/>
              <a:t> by </a:t>
            </a:r>
            <a:r>
              <a:rPr lang="fr-FR" b="1" i="1" dirty="0" err="1"/>
              <a:t>specified</a:t>
            </a:r>
            <a:r>
              <a:rPr lang="fr-FR" b="1" i="1" dirty="0"/>
              <a:t> </a:t>
            </a:r>
            <a:r>
              <a:rPr lang="fr-FR" b="1" i="1" dirty="0" err="1"/>
              <a:t>users</a:t>
            </a:r>
            <a:r>
              <a:rPr lang="fr-FR" b="1" i="1" dirty="0"/>
              <a:t> </a:t>
            </a:r>
            <a:r>
              <a:rPr lang="fr-FR" i="1" dirty="0"/>
              <a:t>to </a:t>
            </a:r>
            <a:r>
              <a:rPr lang="fr-FR" b="1" i="1" dirty="0" err="1"/>
              <a:t>achieve</a:t>
            </a:r>
            <a:r>
              <a:rPr lang="fr-FR" b="1" i="1" dirty="0"/>
              <a:t> </a:t>
            </a:r>
            <a:r>
              <a:rPr lang="fr-FR" b="1" i="1" dirty="0" err="1"/>
              <a:t>specified</a:t>
            </a:r>
            <a:r>
              <a:rPr lang="fr-FR" b="1" i="1" dirty="0"/>
              <a:t> goals </a:t>
            </a:r>
            <a:r>
              <a:rPr lang="fr-FR" i="1" dirty="0" err="1"/>
              <a:t>with</a:t>
            </a:r>
            <a:r>
              <a:rPr lang="fr-FR" i="1" dirty="0"/>
              <a:t> </a:t>
            </a:r>
            <a:r>
              <a:rPr lang="fr-FR" i="1" dirty="0" err="1"/>
              <a:t>effectiveness</a:t>
            </a:r>
            <a:r>
              <a:rPr lang="fr-FR" i="1" dirty="0"/>
              <a:t> (</a:t>
            </a:r>
            <a:r>
              <a:rPr lang="fr-FR" i="1" dirty="0" err="1"/>
              <a:t>Task</a:t>
            </a:r>
            <a:r>
              <a:rPr lang="fr-FR" i="1" dirty="0"/>
              <a:t> </a:t>
            </a:r>
            <a:r>
              <a:rPr lang="fr-FR" i="1" dirty="0" err="1"/>
              <a:t>completion</a:t>
            </a:r>
            <a:r>
              <a:rPr lang="fr-FR" i="1" dirty="0"/>
              <a:t> by </a:t>
            </a:r>
            <a:r>
              <a:rPr lang="fr-FR" i="1" dirty="0" err="1"/>
              <a:t>users</a:t>
            </a:r>
            <a:r>
              <a:rPr lang="fr-FR" i="1" dirty="0"/>
              <a:t>), </a:t>
            </a:r>
            <a:r>
              <a:rPr lang="fr-FR" i="1" dirty="0" err="1"/>
              <a:t>efficiency</a:t>
            </a:r>
            <a:r>
              <a:rPr lang="fr-FR" i="1" dirty="0"/>
              <a:t> (</a:t>
            </a:r>
            <a:r>
              <a:rPr lang="fr-FR" i="1" dirty="0" err="1"/>
              <a:t>Task</a:t>
            </a:r>
            <a:r>
              <a:rPr lang="fr-FR" i="1" dirty="0"/>
              <a:t> in time) and satisfaction (</a:t>
            </a:r>
            <a:r>
              <a:rPr lang="fr-FR" i="1" dirty="0" err="1"/>
              <a:t>responded</a:t>
            </a:r>
            <a:r>
              <a:rPr lang="fr-FR" i="1" dirty="0"/>
              <a:t> by user in </a:t>
            </a:r>
            <a:r>
              <a:rPr lang="fr-FR" i="1" dirty="0" err="1"/>
              <a:t>term</a:t>
            </a:r>
            <a:r>
              <a:rPr lang="fr-FR" i="1" dirty="0"/>
              <a:t> of </a:t>
            </a:r>
            <a:r>
              <a:rPr lang="fr-FR" i="1" dirty="0" err="1"/>
              <a:t>experience</a:t>
            </a:r>
            <a:r>
              <a:rPr lang="fr-FR" i="1" dirty="0"/>
              <a:t>) in a </a:t>
            </a:r>
            <a:r>
              <a:rPr lang="fr-FR" i="1" dirty="0" err="1"/>
              <a:t>specified</a:t>
            </a:r>
            <a:r>
              <a:rPr lang="fr-FR" b="1" i="1" dirty="0"/>
              <a:t> </a:t>
            </a:r>
            <a:r>
              <a:rPr lang="fr-FR" b="1" i="1" dirty="0" err="1"/>
              <a:t>context</a:t>
            </a:r>
            <a:r>
              <a:rPr lang="fr-FR" b="1" i="1" dirty="0"/>
              <a:t> of use </a:t>
            </a:r>
            <a:r>
              <a:rPr lang="fr-FR" i="1" dirty="0"/>
              <a:t>(</a:t>
            </a:r>
            <a:r>
              <a:rPr lang="fr-FR" i="1" dirty="0" err="1"/>
              <a:t>users</a:t>
            </a:r>
            <a:r>
              <a:rPr lang="fr-FR" i="1" dirty="0"/>
              <a:t>, </a:t>
            </a:r>
            <a:r>
              <a:rPr lang="fr-FR" i="1" dirty="0" err="1"/>
              <a:t>tasks</a:t>
            </a:r>
            <a:r>
              <a:rPr lang="fr-FR" i="1" dirty="0"/>
              <a:t>, </a:t>
            </a:r>
            <a:r>
              <a:rPr lang="fr-FR" i="1" dirty="0" err="1"/>
              <a:t>equipments</a:t>
            </a:r>
            <a:r>
              <a:rPr lang="fr-FR" i="1" dirty="0"/>
              <a:t> &amp; </a:t>
            </a:r>
            <a:r>
              <a:rPr lang="fr-FR" i="1" dirty="0" err="1"/>
              <a:t>environments</a:t>
            </a:r>
            <a:r>
              <a:rPr lang="fr-FR" i="1" dirty="0"/>
              <a:t>). »</a:t>
            </a:r>
            <a:endParaRPr lang="fr-FR" sz="2000" i="1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E0CCDFA-AFE5-A34C-A122-1625C9D4D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92" y="3456127"/>
            <a:ext cx="891076" cy="185766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AAB44A8-A2CB-C244-BAC6-C160C5039DD4}"/>
              </a:ext>
            </a:extLst>
          </p:cNvPr>
          <p:cNvSpPr txBox="1"/>
          <p:nvPr/>
        </p:nvSpPr>
        <p:spPr>
          <a:xfrm>
            <a:off x="591520" y="5570788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Specified</a:t>
            </a:r>
            <a:r>
              <a:rPr lang="fr-FR" dirty="0"/>
              <a:t> user : PDO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FEC61B-CB8F-A84E-9879-240325DAF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661" y="3661454"/>
            <a:ext cx="1930148" cy="1245257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80AFB8D-3808-744F-844F-887754D0EE1E}"/>
              </a:ext>
            </a:extLst>
          </p:cNvPr>
          <p:cNvSpPr txBox="1"/>
          <p:nvPr/>
        </p:nvSpPr>
        <p:spPr>
          <a:xfrm>
            <a:off x="4010527" y="5570788"/>
            <a:ext cx="363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Context</a:t>
            </a:r>
            <a:r>
              <a:rPr lang="fr-FR" dirty="0"/>
              <a:t> of use : in retirement homes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B09A10C-6EEA-6441-AC88-F2076D4E3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1042" y="3643753"/>
            <a:ext cx="2133375" cy="126295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6E924C2A-F0D2-BD49-931C-2BAA46E7A5A6}"/>
              </a:ext>
            </a:extLst>
          </p:cNvPr>
          <p:cNvSpPr txBox="1"/>
          <p:nvPr/>
        </p:nvSpPr>
        <p:spPr>
          <a:xfrm>
            <a:off x="8091725" y="5476008"/>
            <a:ext cx="361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ym typeface="Wingdings"/>
              </a:rPr>
              <a:t>Goals to </a:t>
            </a:r>
            <a:r>
              <a:rPr lang="fr-FR" dirty="0" err="1">
                <a:sym typeface="Wingdings"/>
              </a:rPr>
              <a:t>achieve</a:t>
            </a:r>
            <a:r>
              <a:rPr lang="fr-FR" dirty="0">
                <a:sym typeface="Wingdings"/>
              </a:rPr>
              <a:t> : </a:t>
            </a:r>
            <a:r>
              <a:rPr lang="fr-FR" dirty="0" err="1">
                <a:sym typeface="Wingdings"/>
              </a:rPr>
              <a:t>understand</a:t>
            </a:r>
            <a:r>
              <a:rPr lang="fr-FR" dirty="0">
                <a:sym typeface="Wingdings"/>
              </a:rPr>
              <a:t> how </a:t>
            </a:r>
            <a:r>
              <a:rPr lang="fr-FR" dirty="0" err="1">
                <a:sym typeface="Wingdings"/>
              </a:rPr>
              <a:t>they</a:t>
            </a:r>
            <a:r>
              <a:rPr lang="fr-FR" dirty="0">
                <a:sym typeface="Wingdings"/>
              </a:rPr>
              <a:t> </a:t>
            </a:r>
            <a:r>
              <a:rPr lang="fr-FR" dirty="0" err="1">
                <a:sym typeface="Wingdings"/>
              </a:rPr>
              <a:t>can</a:t>
            </a:r>
            <a:r>
              <a:rPr lang="fr-FR" dirty="0">
                <a:sym typeface="Wingdings"/>
              </a:rPr>
              <a:t> </a:t>
            </a:r>
            <a:r>
              <a:rPr lang="fr-FR" dirty="0" err="1">
                <a:sym typeface="Wingdings"/>
              </a:rPr>
              <a:t>adjust</a:t>
            </a:r>
            <a:r>
              <a:rPr lang="fr-FR" dirty="0">
                <a:sym typeface="Wingdings"/>
              </a:rPr>
              <a:t> </a:t>
            </a:r>
            <a:r>
              <a:rPr lang="fr-FR" dirty="0" err="1">
                <a:sym typeface="Wingdings"/>
              </a:rPr>
              <a:t>their</a:t>
            </a:r>
            <a:r>
              <a:rPr lang="fr-FR" dirty="0">
                <a:sym typeface="Wingdings"/>
              </a:rPr>
              <a:t> </a:t>
            </a:r>
            <a:r>
              <a:rPr lang="fr-FR" dirty="0" err="1">
                <a:sym typeface="Wingdings"/>
              </a:rPr>
              <a:t>bed</a:t>
            </a:r>
            <a:endParaRPr lang="fr-FR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33592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8C4BBE-38F7-7245-973A-11F84743CE09}"/>
              </a:ext>
            </a:extLst>
          </p:cNvPr>
          <p:cNvSpPr/>
          <p:nvPr/>
        </p:nvSpPr>
        <p:spPr>
          <a:xfrm>
            <a:off x="400604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A0E9C-C3AD-444C-8A5F-6A33EFEE7630}"/>
              </a:ext>
            </a:extLst>
          </p:cNvPr>
          <p:cNvSpPr/>
          <p:nvPr/>
        </p:nvSpPr>
        <p:spPr>
          <a:xfrm>
            <a:off x="6313722" y="156749"/>
            <a:ext cx="2473235" cy="3831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Results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5D114-8BFE-8443-9878-50476132D12B}"/>
              </a:ext>
            </a:extLst>
          </p:cNvPr>
          <p:cNvSpPr/>
          <p:nvPr/>
        </p:nvSpPr>
        <p:spPr>
          <a:xfrm>
            <a:off x="9270281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Perspectives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712AC87-4866-224F-94CA-1D197266CB1C}"/>
              </a:ext>
            </a:extLst>
          </p:cNvPr>
          <p:cNvCxnSpPr/>
          <p:nvPr/>
        </p:nvCxnSpPr>
        <p:spPr>
          <a:xfrm flipV="1">
            <a:off x="400604" y="1114697"/>
            <a:ext cx="11342912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411CC210-3938-A949-8741-F7F65B65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A2314F-4A17-4B45-8EB2-17D62191ED85}" type="slidenum">
              <a:rPr lang="fr-FR" smtClean="0"/>
              <a:t>8</a:t>
            </a:fld>
            <a:r>
              <a:rPr lang="fr-FR" dirty="0"/>
              <a:t>/14</a:t>
            </a:r>
          </a:p>
        </p:txBody>
      </p:sp>
      <p:sp>
        <p:nvSpPr>
          <p:cNvPr id="10" name="Espace réservé du pied de page 38">
            <a:extLst>
              <a:ext uri="{FF2B5EF4-FFF2-40B4-BE49-F238E27FC236}">
                <a16:creationId xmlns:a16="http://schemas.microsoft.com/office/drawing/2014/main" id="{4D2DE5F1-7D1A-C445-9235-0486B61D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quentin.chibaudel@ensc.fr</a:t>
            </a:r>
          </a:p>
        </p:txBody>
      </p:sp>
      <p:sp>
        <p:nvSpPr>
          <p:cNvPr id="12" name="Flèche à angle droit 11">
            <a:extLst>
              <a:ext uri="{FF2B5EF4-FFF2-40B4-BE49-F238E27FC236}">
                <a16:creationId xmlns:a16="http://schemas.microsoft.com/office/drawing/2014/main" id="{EBF11E90-47EA-854C-B6B1-0E28637BD6DE}"/>
              </a:ext>
            </a:extLst>
          </p:cNvPr>
          <p:cNvSpPr/>
          <p:nvPr/>
        </p:nvSpPr>
        <p:spPr>
          <a:xfrm rot="5400000">
            <a:off x="6560136" y="612748"/>
            <a:ext cx="391197" cy="429126"/>
          </a:xfrm>
          <a:prstGeom prst="bentUpArrow">
            <a:avLst>
              <a:gd name="adj1" fmla="val 13732"/>
              <a:gd name="adj2" fmla="val 32042"/>
              <a:gd name="adj3" fmla="val 25000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677EA60-567E-1A49-8D0A-C580FF499FCB}"/>
              </a:ext>
            </a:extLst>
          </p:cNvPr>
          <p:cNvSpPr txBox="1"/>
          <p:nvPr/>
        </p:nvSpPr>
        <p:spPr>
          <a:xfrm>
            <a:off x="7150227" y="65357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Sample</a:t>
            </a: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11CD85-ACBF-834E-A480-FF182D6FD257}"/>
              </a:ext>
            </a:extLst>
          </p:cNvPr>
          <p:cNvSpPr/>
          <p:nvPr/>
        </p:nvSpPr>
        <p:spPr>
          <a:xfrm>
            <a:off x="3357163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25" name="Espace réservé de la date 22">
            <a:extLst>
              <a:ext uri="{FF2B5EF4-FFF2-40B4-BE49-F238E27FC236}">
                <a16:creationId xmlns:a16="http://schemas.microsoft.com/office/drawing/2014/main" id="{F4DA900B-5D08-7948-8654-77DF469B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28/08/2018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F7CFB5E-26D2-D74E-9376-50AD5496B353}"/>
              </a:ext>
            </a:extLst>
          </p:cNvPr>
          <p:cNvSpPr txBox="1"/>
          <p:nvPr/>
        </p:nvSpPr>
        <p:spPr>
          <a:xfrm>
            <a:off x="1991002" y="2615011"/>
            <a:ext cx="82099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fr-FR" dirty="0">
                <a:sym typeface="Wingdings"/>
              </a:rPr>
              <a:t>Tests </a:t>
            </a:r>
            <a:r>
              <a:rPr lang="fr-FR" dirty="0" err="1">
                <a:sym typeface="Wingdings"/>
              </a:rPr>
              <a:t>were</a:t>
            </a:r>
            <a:r>
              <a:rPr lang="fr-FR" dirty="0">
                <a:sym typeface="Wingdings"/>
              </a:rPr>
              <a:t> </a:t>
            </a:r>
            <a:r>
              <a:rPr lang="fr-FR" dirty="0" err="1">
                <a:sym typeface="Wingdings"/>
              </a:rPr>
              <a:t>realized</a:t>
            </a:r>
            <a:r>
              <a:rPr lang="fr-FR" dirty="0">
                <a:sym typeface="Wingdings"/>
              </a:rPr>
              <a:t> in May 2017, in Nouvelle-Aquitaine, France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dirty="0">
                <a:sym typeface="Wingdings"/>
              </a:rPr>
              <a:t>10 participants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dirty="0">
                <a:sym typeface="Wingdings"/>
              </a:rPr>
              <a:t>2 retirement homes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dirty="0" err="1">
                <a:sym typeface="Wingdings"/>
              </a:rPr>
              <a:t>Average</a:t>
            </a:r>
            <a:r>
              <a:rPr lang="fr-FR" dirty="0">
                <a:sym typeface="Wingdings"/>
              </a:rPr>
              <a:t> </a:t>
            </a:r>
            <a:r>
              <a:rPr lang="fr-FR" dirty="0" err="1">
                <a:sym typeface="Wingdings"/>
              </a:rPr>
              <a:t>age</a:t>
            </a:r>
            <a:r>
              <a:rPr lang="fr-FR" dirty="0">
                <a:sym typeface="Wingdings"/>
              </a:rPr>
              <a:t> : 65 </a:t>
            </a:r>
            <a:r>
              <a:rPr lang="fr-FR" dirty="0" err="1">
                <a:sym typeface="Wingdings"/>
              </a:rPr>
              <a:t>years</a:t>
            </a:r>
            <a:r>
              <a:rPr lang="fr-FR" dirty="0">
                <a:sym typeface="Wingdings"/>
              </a:rPr>
              <a:t> </a:t>
            </a:r>
            <a:r>
              <a:rPr lang="fr-FR" dirty="0" err="1">
                <a:sym typeface="Wingdings"/>
              </a:rPr>
              <a:t>old</a:t>
            </a:r>
            <a:endParaRPr lang="fr-FR" dirty="0">
              <a:sym typeface="Wingdings"/>
            </a:endParaRPr>
          </a:p>
          <a:p>
            <a:pPr marL="285750" indent="-285750">
              <a:buFont typeface="Wingdings" charset="2"/>
              <a:buChar char="à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6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8C4BBE-38F7-7245-973A-11F84743CE09}"/>
              </a:ext>
            </a:extLst>
          </p:cNvPr>
          <p:cNvSpPr/>
          <p:nvPr/>
        </p:nvSpPr>
        <p:spPr>
          <a:xfrm>
            <a:off x="400604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A0E9C-C3AD-444C-8A5F-6A33EFEE7630}"/>
              </a:ext>
            </a:extLst>
          </p:cNvPr>
          <p:cNvSpPr/>
          <p:nvPr/>
        </p:nvSpPr>
        <p:spPr>
          <a:xfrm>
            <a:off x="6313722" y="156749"/>
            <a:ext cx="2473235" cy="3831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Results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5D114-8BFE-8443-9878-50476132D12B}"/>
              </a:ext>
            </a:extLst>
          </p:cNvPr>
          <p:cNvSpPr/>
          <p:nvPr/>
        </p:nvSpPr>
        <p:spPr>
          <a:xfrm>
            <a:off x="9270281" y="156749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Perspectives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712AC87-4866-224F-94CA-1D197266CB1C}"/>
              </a:ext>
            </a:extLst>
          </p:cNvPr>
          <p:cNvCxnSpPr/>
          <p:nvPr/>
        </p:nvCxnSpPr>
        <p:spPr>
          <a:xfrm flipV="1">
            <a:off x="400604" y="1114697"/>
            <a:ext cx="11342912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411CC210-3938-A949-8741-F7F65B65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A2314F-4A17-4B45-8EB2-17D62191ED85}" type="slidenum">
              <a:rPr lang="fr-FR" smtClean="0"/>
              <a:t>9</a:t>
            </a:fld>
            <a:r>
              <a:rPr lang="fr-FR" dirty="0"/>
              <a:t>/14</a:t>
            </a:r>
          </a:p>
        </p:txBody>
      </p:sp>
      <p:sp>
        <p:nvSpPr>
          <p:cNvPr id="10" name="Espace réservé du pied de page 38">
            <a:extLst>
              <a:ext uri="{FF2B5EF4-FFF2-40B4-BE49-F238E27FC236}">
                <a16:creationId xmlns:a16="http://schemas.microsoft.com/office/drawing/2014/main" id="{4D2DE5F1-7D1A-C445-9235-0486B61D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quentin.chibaudel@ensc.fr</a:t>
            </a:r>
          </a:p>
        </p:txBody>
      </p:sp>
      <p:sp>
        <p:nvSpPr>
          <p:cNvPr id="12" name="Flèche à angle droit 11">
            <a:extLst>
              <a:ext uri="{FF2B5EF4-FFF2-40B4-BE49-F238E27FC236}">
                <a16:creationId xmlns:a16="http://schemas.microsoft.com/office/drawing/2014/main" id="{EBF11E90-47EA-854C-B6B1-0E28637BD6DE}"/>
              </a:ext>
            </a:extLst>
          </p:cNvPr>
          <p:cNvSpPr/>
          <p:nvPr/>
        </p:nvSpPr>
        <p:spPr>
          <a:xfrm rot="5400000">
            <a:off x="6560136" y="612748"/>
            <a:ext cx="391197" cy="429126"/>
          </a:xfrm>
          <a:prstGeom prst="bentUpArrow">
            <a:avLst>
              <a:gd name="adj1" fmla="val 13732"/>
              <a:gd name="adj2" fmla="val 32042"/>
              <a:gd name="adj3" fmla="val 25000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677EA60-567E-1A49-8D0A-C580FF499FCB}"/>
              </a:ext>
            </a:extLst>
          </p:cNvPr>
          <p:cNvSpPr txBox="1"/>
          <p:nvPr/>
        </p:nvSpPr>
        <p:spPr>
          <a:xfrm>
            <a:off x="7150227" y="653578"/>
            <a:ext cx="174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obtained</a:t>
            </a: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11CD85-ACBF-834E-A480-FF182D6FD257}"/>
              </a:ext>
            </a:extLst>
          </p:cNvPr>
          <p:cNvSpPr/>
          <p:nvPr/>
        </p:nvSpPr>
        <p:spPr>
          <a:xfrm>
            <a:off x="3357163" y="156750"/>
            <a:ext cx="2473235" cy="383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25" name="Espace réservé de la date 22">
            <a:extLst>
              <a:ext uri="{FF2B5EF4-FFF2-40B4-BE49-F238E27FC236}">
                <a16:creationId xmlns:a16="http://schemas.microsoft.com/office/drawing/2014/main" id="{F4DA900B-5D08-7948-8654-77DF469B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28/08/2018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F14CDF1-5B52-D94D-83F8-AF32A32580FC}"/>
              </a:ext>
            </a:extLst>
          </p:cNvPr>
          <p:cNvSpPr txBox="1"/>
          <p:nvPr/>
        </p:nvSpPr>
        <p:spPr>
          <a:xfrm>
            <a:off x="2035276" y="1536452"/>
            <a:ext cx="9708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>
                <a:sym typeface="Wingdings"/>
              </a:rPr>
              <a:t>Norm</a:t>
            </a:r>
            <a:r>
              <a:rPr lang="fr-FR" sz="2000" dirty="0">
                <a:sym typeface="Wingdings"/>
              </a:rPr>
              <a:t> ISO 9241 – 10 : </a:t>
            </a:r>
            <a:r>
              <a:rPr lang="fr-FR" sz="2000" i="1" dirty="0">
                <a:sym typeface="Wingdings"/>
              </a:rPr>
              <a:t>« </a:t>
            </a:r>
            <a:r>
              <a:rPr lang="fr-FR" i="1" dirty="0"/>
              <a:t>a </a:t>
            </a:r>
            <a:r>
              <a:rPr lang="fr-FR" i="1" dirty="0" err="1"/>
              <a:t>product</a:t>
            </a:r>
            <a:r>
              <a:rPr lang="fr-FR" i="1" dirty="0"/>
              <a:t> </a:t>
            </a:r>
            <a:r>
              <a:rPr lang="fr-FR" i="1" dirty="0" err="1"/>
              <a:t>can</a:t>
            </a:r>
            <a:r>
              <a:rPr lang="fr-FR" i="1" dirty="0"/>
              <a:t> </a:t>
            </a:r>
            <a:r>
              <a:rPr lang="fr-FR" i="1" dirty="0" err="1"/>
              <a:t>be</a:t>
            </a:r>
            <a:r>
              <a:rPr lang="fr-FR" i="1" dirty="0"/>
              <a:t> </a:t>
            </a:r>
            <a:r>
              <a:rPr lang="fr-FR" i="1" dirty="0" err="1"/>
              <a:t>used</a:t>
            </a:r>
            <a:r>
              <a:rPr lang="fr-FR" i="1" dirty="0"/>
              <a:t> by </a:t>
            </a:r>
            <a:r>
              <a:rPr lang="fr-FR" b="1" i="1" dirty="0" err="1"/>
              <a:t>specified</a:t>
            </a:r>
            <a:r>
              <a:rPr lang="fr-FR" b="1" i="1" dirty="0"/>
              <a:t> </a:t>
            </a:r>
            <a:r>
              <a:rPr lang="fr-FR" b="1" i="1" dirty="0" err="1"/>
              <a:t>users</a:t>
            </a:r>
            <a:r>
              <a:rPr lang="fr-FR" b="1" i="1" dirty="0"/>
              <a:t> </a:t>
            </a:r>
            <a:r>
              <a:rPr lang="fr-FR" i="1" dirty="0"/>
              <a:t>to </a:t>
            </a:r>
            <a:r>
              <a:rPr lang="fr-FR" b="1" i="1" dirty="0" err="1"/>
              <a:t>achieve</a:t>
            </a:r>
            <a:r>
              <a:rPr lang="fr-FR" b="1" i="1" dirty="0"/>
              <a:t> </a:t>
            </a:r>
            <a:r>
              <a:rPr lang="fr-FR" b="1" i="1" dirty="0" err="1"/>
              <a:t>specified</a:t>
            </a:r>
            <a:r>
              <a:rPr lang="fr-FR" b="1" i="1" dirty="0"/>
              <a:t> goals </a:t>
            </a:r>
            <a:r>
              <a:rPr lang="fr-FR" i="1" dirty="0" err="1"/>
              <a:t>with</a:t>
            </a:r>
            <a:r>
              <a:rPr lang="fr-FR" i="1" dirty="0"/>
              <a:t> </a:t>
            </a:r>
            <a:r>
              <a:rPr lang="fr-FR" i="1" dirty="0" err="1"/>
              <a:t>effectiveness</a:t>
            </a:r>
            <a:r>
              <a:rPr lang="fr-FR" i="1" dirty="0"/>
              <a:t> (</a:t>
            </a:r>
            <a:r>
              <a:rPr lang="fr-FR" i="1" dirty="0" err="1"/>
              <a:t>Task</a:t>
            </a:r>
            <a:r>
              <a:rPr lang="fr-FR" i="1" dirty="0"/>
              <a:t> </a:t>
            </a:r>
            <a:r>
              <a:rPr lang="fr-FR" i="1" dirty="0" err="1"/>
              <a:t>completion</a:t>
            </a:r>
            <a:r>
              <a:rPr lang="fr-FR" i="1" dirty="0"/>
              <a:t> by </a:t>
            </a:r>
            <a:r>
              <a:rPr lang="fr-FR" i="1" dirty="0" err="1"/>
              <a:t>users</a:t>
            </a:r>
            <a:r>
              <a:rPr lang="fr-FR" i="1" dirty="0"/>
              <a:t>), </a:t>
            </a:r>
            <a:r>
              <a:rPr lang="fr-FR" i="1" dirty="0" err="1"/>
              <a:t>efficiency</a:t>
            </a:r>
            <a:r>
              <a:rPr lang="fr-FR" i="1" dirty="0"/>
              <a:t> (</a:t>
            </a:r>
            <a:r>
              <a:rPr lang="fr-FR" i="1" dirty="0" err="1"/>
              <a:t>Task</a:t>
            </a:r>
            <a:r>
              <a:rPr lang="fr-FR" i="1" dirty="0"/>
              <a:t> in time) and satisfaction (</a:t>
            </a:r>
            <a:r>
              <a:rPr lang="fr-FR" i="1" dirty="0" err="1"/>
              <a:t>responded</a:t>
            </a:r>
            <a:r>
              <a:rPr lang="fr-FR" i="1" dirty="0"/>
              <a:t> by user in </a:t>
            </a:r>
            <a:r>
              <a:rPr lang="fr-FR" i="1" dirty="0" err="1"/>
              <a:t>term</a:t>
            </a:r>
            <a:r>
              <a:rPr lang="fr-FR" i="1" dirty="0"/>
              <a:t> of </a:t>
            </a:r>
            <a:r>
              <a:rPr lang="fr-FR" i="1" dirty="0" err="1"/>
              <a:t>experience</a:t>
            </a:r>
            <a:r>
              <a:rPr lang="fr-FR" i="1" dirty="0"/>
              <a:t>) in a </a:t>
            </a:r>
            <a:r>
              <a:rPr lang="fr-FR" i="1" dirty="0" err="1"/>
              <a:t>specified</a:t>
            </a:r>
            <a:r>
              <a:rPr lang="fr-FR" b="1" i="1" dirty="0"/>
              <a:t> </a:t>
            </a:r>
            <a:r>
              <a:rPr lang="fr-FR" b="1" i="1" dirty="0" err="1"/>
              <a:t>context</a:t>
            </a:r>
            <a:r>
              <a:rPr lang="fr-FR" b="1" i="1" dirty="0"/>
              <a:t> of use </a:t>
            </a:r>
            <a:r>
              <a:rPr lang="fr-FR" i="1" dirty="0"/>
              <a:t>(</a:t>
            </a:r>
            <a:r>
              <a:rPr lang="fr-FR" i="1" dirty="0" err="1"/>
              <a:t>users</a:t>
            </a:r>
            <a:r>
              <a:rPr lang="fr-FR" i="1" dirty="0"/>
              <a:t>, </a:t>
            </a:r>
            <a:r>
              <a:rPr lang="fr-FR" i="1" dirty="0" err="1"/>
              <a:t>tasks</a:t>
            </a:r>
            <a:r>
              <a:rPr lang="fr-FR" i="1" dirty="0"/>
              <a:t>, </a:t>
            </a:r>
            <a:r>
              <a:rPr lang="fr-FR" i="1" dirty="0" err="1"/>
              <a:t>equipments</a:t>
            </a:r>
            <a:r>
              <a:rPr lang="fr-FR" i="1" dirty="0"/>
              <a:t> &amp; </a:t>
            </a:r>
            <a:r>
              <a:rPr lang="fr-FR" i="1" dirty="0" err="1"/>
              <a:t>environments</a:t>
            </a:r>
            <a:r>
              <a:rPr lang="fr-FR" i="1" dirty="0"/>
              <a:t>). »</a:t>
            </a:r>
            <a:endParaRPr lang="fr-FR" sz="2000" i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595566B-9033-1045-A407-CE7493A66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04" y="1423162"/>
            <a:ext cx="1231426" cy="123142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4BC69B2-F9A8-034E-8A84-1C7049A020B4}"/>
              </a:ext>
            </a:extLst>
          </p:cNvPr>
          <p:cNvSpPr txBox="1"/>
          <p:nvPr/>
        </p:nvSpPr>
        <p:spPr>
          <a:xfrm>
            <a:off x="4038601" y="4888701"/>
            <a:ext cx="5231680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ym typeface="Wingdings" pitchFamily="2" charset="2"/>
              </a:rPr>
              <a:t> </a:t>
            </a:r>
            <a:r>
              <a:rPr lang="fr-FR" dirty="0" err="1">
                <a:sym typeface="Wingdings" pitchFamily="2" charset="2"/>
              </a:rPr>
              <a:t>R</a:t>
            </a:r>
            <a:r>
              <a:rPr lang="fr-FR" dirty="0" err="1"/>
              <a:t>emote</a:t>
            </a:r>
            <a:r>
              <a:rPr lang="fr-FR" dirty="0"/>
              <a:t> control </a:t>
            </a:r>
            <a:r>
              <a:rPr lang="fr-FR" dirty="0" err="1"/>
              <a:t>is</a:t>
            </a:r>
            <a:r>
              <a:rPr lang="fr-FR" dirty="0"/>
              <a:t> not usable. </a:t>
            </a:r>
          </a:p>
          <a:p>
            <a:endParaRPr lang="fr-FR" dirty="0"/>
          </a:p>
          <a:p>
            <a:pPr algn="ctr"/>
            <a:r>
              <a:rPr lang="fr-FR" b="1" dirty="0"/>
              <a:t>Affordance of the </a:t>
            </a:r>
            <a:r>
              <a:rPr lang="fr-FR" b="1" dirty="0" err="1"/>
              <a:t>remote</a:t>
            </a:r>
            <a:r>
              <a:rPr lang="fr-FR" b="1" dirty="0"/>
              <a:t> control must </a:t>
            </a:r>
            <a:r>
              <a:rPr lang="fr-FR" b="1" dirty="0" err="1"/>
              <a:t>be</a:t>
            </a:r>
            <a:r>
              <a:rPr lang="fr-FR" b="1" dirty="0"/>
              <a:t> </a:t>
            </a:r>
            <a:r>
              <a:rPr lang="fr-FR" b="1" dirty="0" err="1"/>
              <a:t>improved</a:t>
            </a:r>
            <a:endParaRPr lang="fr-FR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66A163-B203-4848-9C31-54E70DF2428B}"/>
              </a:ext>
            </a:extLst>
          </p:cNvPr>
          <p:cNvSpPr txBox="1"/>
          <p:nvPr/>
        </p:nvSpPr>
        <p:spPr>
          <a:xfrm>
            <a:off x="639422" y="3050217"/>
            <a:ext cx="3399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cannot</a:t>
            </a:r>
            <a:r>
              <a:rPr lang="fr-FR" dirty="0"/>
              <a:t> use the </a:t>
            </a:r>
            <a:r>
              <a:rPr lang="fr-FR" dirty="0" err="1"/>
              <a:t>remote</a:t>
            </a:r>
            <a:r>
              <a:rPr lang="fr-FR" dirty="0"/>
              <a:t> control </a:t>
            </a:r>
            <a:r>
              <a:rPr lang="fr-FR" dirty="0" err="1"/>
              <a:t>alone</a:t>
            </a:r>
            <a:r>
              <a:rPr lang="fr-FR" dirty="0"/>
              <a:t>,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help</a:t>
            </a:r>
          </a:p>
          <a:p>
            <a:endParaRPr lang="fr-FR" dirty="0"/>
          </a:p>
          <a:p>
            <a:pPr algn="ctr"/>
            <a:r>
              <a:rPr lang="fr-FR" dirty="0">
                <a:sym typeface="Wingdings" pitchFamily="2" charset="2"/>
              </a:rPr>
              <a:t> </a:t>
            </a:r>
            <a:r>
              <a:rPr lang="fr-FR" b="1" dirty="0">
                <a:sym typeface="Wingdings" pitchFamily="2" charset="2"/>
              </a:rPr>
              <a:t>Poor </a:t>
            </a:r>
            <a:r>
              <a:rPr lang="fr-FR" b="1" dirty="0" err="1">
                <a:sym typeface="Wingdings" pitchFamily="2" charset="2"/>
              </a:rPr>
              <a:t>efficiency</a:t>
            </a:r>
            <a:endParaRPr lang="fr-FR" b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45A6308-F8AB-9445-885F-0F1F662B4C9D}"/>
              </a:ext>
            </a:extLst>
          </p:cNvPr>
          <p:cNvSpPr txBox="1"/>
          <p:nvPr/>
        </p:nvSpPr>
        <p:spPr>
          <a:xfrm>
            <a:off x="4835940" y="3050216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feel</a:t>
            </a:r>
            <a:r>
              <a:rPr lang="fr-FR" dirty="0"/>
              <a:t> </a:t>
            </a:r>
            <a:r>
              <a:rPr lang="fr-FR" dirty="0" err="1"/>
              <a:t>frustrated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cannot</a:t>
            </a:r>
            <a:r>
              <a:rPr lang="fr-FR" dirty="0"/>
              <a:t> use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alone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algn="ctr"/>
            <a:r>
              <a:rPr lang="fr-FR" dirty="0">
                <a:sym typeface="Wingdings" pitchFamily="2" charset="2"/>
              </a:rPr>
              <a:t> </a:t>
            </a:r>
            <a:r>
              <a:rPr lang="fr-FR" b="1" dirty="0">
                <a:sym typeface="Wingdings" pitchFamily="2" charset="2"/>
              </a:rPr>
              <a:t>Poor satisfaction</a:t>
            </a:r>
            <a:endParaRPr lang="fr-FR" b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61EF074-8D35-DC4A-B1CE-58171A9E6614}"/>
              </a:ext>
            </a:extLst>
          </p:cNvPr>
          <p:cNvSpPr txBox="1"/>
          <p:nvPr/>
        </p:nvSpPr>
        <p:spPr>
          <a:xfrm>
            <a:off x="8610600" y="3050216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cannot</a:t>
            </a:r>
            <a:r>
              <a:rPr lang="fr-FR" dirty="0"/>
              <a:t> </a:t>
            </a:r>
            <a:r>
              <a:rPr lang="fr-FR" dirty="0" err="1"/>
              <a:t>adjust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bed</a:t>
            </a:r>
            <a:r>
              <a:rPr lang="fr-FR" dirty="0"/>
              <a:t> as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want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algn="ctr"/>
            <a:r>
              <a:rPr lang="fr-FR" dirty="0">
                <a:sym typeface="Wingdings" pitchFamily="2" charset="2"/>
              </a:rPr>
              <a:t> </a:t>
            </a:r>
            <a:r>
              <a:rPr lang="fr-FR" b="1" dirty="0">
                <a:sym typeface="Wingdings" pitchFamily="2" charset="2"/>
              </a:rPr>
              <a:t>Poor </a:t>
            </a:r>
            <a:r>
              <a:rPr lang="fr-FR" b="1" dirty="0" err="1">
                <a:sym typeface="Wingdings" pitchFamily="2" charset="2"/>
              </a:rPr>
              <a:t>efficiveness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629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7521</TotalTime>
  <Words>884</Words>
  <Application>Microsoft Macintosh PowerPoint</Application>
  <PresentationFormat>Grand écran</PresentationFormat>
  <Paragraphs>262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 Chibaudel</dc:creator>
  <cp:lastModifiedBy>Quentin Chibaudel</cp:lastModifiedBy>
  <cp:revision>227</cp:revision>
  <cp:lastPrinted>2018-08-27T13:36:10Z</cp:lastPrinted>
  <dcterms:created xsi:type="dcterms:W3CDTF">2018-07-04T13:15:07Z</dcterms:created>
  <dcterms:modified xsi:type="dcterms:W3CDTF">2018-08-27T13:38:07Z</dcterms:modified>
</cp:coreProperties>
</file>