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73" r:id="rId11"/>
    <p:sldId id="272" r:id="rId12"/>
    <p:sldId id="284" r:id="rId13"/>
    <p:sldId id="285" r:id="rId14"/>
    <p:sldId id="287" r:id="rId15"/>
    <p:sldId id="262" r:id="rId16"/>
    <p:sldId id="275" r:id="rId17"/>
    <p:sldId id="266" r:id="rId18"/>
    <p:sldId id="265" r:id="rId19"/>
    <p:sldId id="267" r:id="rId20"/>
    <p:sldId id="274" r:id="rId21"/>
    <p:sldId id="282" r:id="rId22"/>
    <p:sldId id="283" r:id="rId23"/>
    <p:sldId id="269" r:id="rId24"/>
    <p:sldId id="268" r:id="rId2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7615C-89A3-4DCB-B4BB-56FDEC985586}" type="doc">
      <dgm:prSet loTypeId="urn:microsoft.com/office/officeart/2005/8/layout/cycle1" loCatId="cycle" qsTypeId="urn:microsoft.com/office/officeart/2005/8/quickstyle/3d4" qsCatId="3D" csTypeId="urn:microsoft.com/office/officeart/2005/8/colors/accent1_2#1" csCatId="accent1" phldr="1"/>
      <dgm:spPr/>
      <dgm:t>
        <a:bodyPr/>
        <a:lstStyle/>
        <a:p>
          <a:endParaRPr lang="fr-FR"/>
        </a:p>
      </dgm:t>
    </dgm:pt>
    <dgm:pt modelId="{E3A1E873-154F-4DD6-9F63-1729D3415B66}">
      <dgm:prSet phldrT="[Texte]" phldr="1" custT="1"/>
      <dgm:spPr/>
      <dgm:t>
        <a:bodyPr/>
        <a:lstStyle/>
        <a:p>
          <a:endParaRPr lang="fr-FR" sz="1000" dirty="0">
            <a:solidFill>
              <a:schemeClr val="bg1"/>
            </a:solidFill>
          </a:endParaRPr>
        </a:p>
      </dgm:t>
    </dgm:pt>
    <dgm:pt modelId="{C1B1AB7B-AE22-4F2D-8D0D-8A207D1627BE}" type="parTrans" cxnId="{05BFC1E6-0C54-4EBA-8DC8-8B990C012FFA}">
      <dgm:prSet/>
      <dgm:spPr/>
      <dgm:t>
        <a:bodyPr/>
        <a:lstStyle/>
        <a:p>
          <a:endParaRPr lang="fr-FR"/>
        </a:p>
      </dgm:t>
    </dgm:pt>
    <dgm:pt modelId="{24E8E6FE-77B4-4979-A2C5-C46654489B33}" type="sibTrans" cxnId="{05BFC1E6-0C54-4EBA-8DC8-8B990C012FFA}">
      <dgm:prSet/>
      <dgm:spPr/>
      <dgm:t>
        <a:bodyPr/>
        <a:lstStyle/>
        <a:p>
          <a:endParaRPr lang="fr-FR"/>
        </a:p>
      </dgm:t>
    </dgm:pt>
    <dgm:pt modelId="{66E7EA04-0E4E-4FA6-BF51-972026021079}">
      <dgm:prSet phldrT="[Texte]" custT="1"/>
      <dgm:spPr/>
      <dgm:t>
        <a:bodyPr/>
        <a:lstStyle/>
        <a:p>
          <a:endParaRPr lang="fr-FR" sz="1000" dirty="0">
            <a:solidFill>
              <a:schemeClr val="bg1"/>
            </a:solidFill>
          </a:endParaRPr>
        </a:p>
      </dgm:t>
    </dgm:pt>
    <dgm:pt modelId="{41D89F40-EC09-49BC-9FEA-2B113C21460F}" type="parTrans" cxnId="{73B118E2-0312-47D0-B465-EE6C7B4D3CDE}">
      <dgm:prSet/>
      <dgm:spPr/>
      <dgm:t>
        <a:bodyPr/>
        <a:lstStyle/>
        <a:p>
          <a:endParaRPr lang="fr-FR"/>
        </a:p>
      </dgm:t>
    </dgm:pt>
    <dgm:pt modelId="{D8C1B3E3-691A-41DC-AC6B-1B236D8D804F}" type="sibTrans" cxnId="{73B118E2-0312-47D0-B465-EE6C7B4D3CDE}">
      <dgm:prSet/>
      <dgm:spPr/>
      <dgm:t>
        <a:bodyPr/>
        <a:lstStyle/>
        <a:p>
          <a:endParaRPr lang="fr-FR"/>
        </a:p>
      </dgm:t>
    </dgm:pt>
    <dgm:pt modelId="{27837DCB-8167-433E-B157-2112F0DCAD7C}" type="pres">
      <dgm:prSet presAssocID="{D747615C-89A3-4DCB-B4BB-56FDEC985586}" presName="cycle" presStyleCnt="0">
        <dgm:presLayoutVars>
          <dgm:dir/>
          <dgm:resizeHandles val="exact"/>
        </dgm:presLayoutVars>
      </dgm:prSet>
      <dgm:spPr/>
    </dgm:pt>
    <dgm:pt modelId="{7B0A8076-4CC6-4C91-B941-436C8B898CB3}" type="pres">
      <dgm:prSet presAssocID="{E3A1E873-154F-4DD6-9F63-1729D3415B66}" presName="dummy" presStyleCnt="0"/>
      <dgm:spPr/>
    </dgm:pt>
    <dgm:pt modelId="{49F6FEB1-25A1-442E-812A-5090AE9303E1}" type="pres">
      <dgm:prSet presAssocID="{E3A1E873-154F-4DD6-9F63-1729D3415B66}" presName="node" presStyleLbl="revTx" presStyleIdx="0" presStyleCnt="2">
        <dgm:presLayoutVars>
          <dgm:bulletEnabled val="1"/>
        </dgm:presLayoutVars>
      </dgm:prSet>
      <dgm:spPr/>
    </dgm:pt>
    <dgm:pt modelId="{8A70135B-1EF7-4C57-956D-51ED041CF03F}" type="pres">
      <dgm:prSet presAssocID="{24E8E6FE-77B4-4979-A2C5-C46654489B33}" presName="sibTrans" presStyleLbl="node1" presStyleIdx="0" presStyleCnt="2"/>
      <dgm:spPr/>
    </dgm:pt>
    <dgm:pt modelId="{059E9E94-665D-4070-AAF4-2F2C2AD537D0}" type="pres">
      <dgm:prSet presAssocID="{66E7EA04-0E4E-4FA6-BF51-972026021079}" presName="dummy" presStyleCnt="0"/>
      <dgm:spPr/>
    </dgm:pt>
    <dgm:pt modelId="{A42EB6B2-7E8E-4E67-9D09-256CB192673A}" type="pres">
      <dgm:prSet presAssocID="{66E7EA04-0E4E-4FA6-BF51-972026021079}" presName="node" presStyleLbl="revTx" presStyleIdx="1" presStyleCnt="2">
        <dgm:presLayoutVars>
          <dgm:bulletEnabled val="1"/>
        </dgm:presLayoutVars>
      </dgm:prSet>
      <dgm:spPr/>
    </dgm:pt>
    <dgm:pt modelId="{68F6AF88-AD03-4D84-9472-3512A732087B}" type="pres">
      <dgm:prSet presAssocID="{D8C1B3E3-691A-41DC-AC6B-1B236D8D804F}" presName="sibTrans" presStyleLbl="node1" presStyleIdx="1" presStyleCnt="2"/>
      <dgm:spPr/>
    </dgm:pt>
  </dgm:ptLst>
  <dgm:cxnLst>
    <dgm:cxn modelId="{1FC58C20-7B0E-49F9-A944-7DFE6A2A03B6}" type="presOf" srcId="{D8C1B3E3-691A-41DC-AC6B-1B236D8D804F}" destId="{68F6AF88-AD03-4D84-9472-3512A732087B}" srcOrd="0" destOrd="0" presId="urn:microsoft.com/office/officeart/2005/8/layout/cycle1"/>
    <dgm:cxn modelId="{B78ACA36-9630-448E-9225-4ABC34AD0B46}" type="presOf" srcId="{E3A1E873-154F-4DD6-9F63-1729D3415B66}" destId="{49F6FEB1-25A1-442E-812A-5090AE9303E1}" srcOrd="0" destOrd="0" presId="urn:microsoft.com/office/officeart/2005/8/layout/cycle1"/>
    <dgm:cxn modelId="{7F2AAF17-3D91-462C-8DE3-74BE2BB0C608}" type="presOf" srcId="{66E7EA04-0E4E-4FA6-BF51-972026021079}" destId="{A42EB6B2-7E8E-4E67-9D09-256CB192673A}" srcOrd="0" destOrd="0" presId="urn:microsoft.com/office/officeart/2005/8/layout/cycle1"/>
    <dgm:cxn modelId="{73B118E2-0312-47D0-B465-EE6C7B4D3CDE}" srcId="{D747615C-89A3-4DCB-B4BB-56FDEC985586}" destId="{66E7EA04-0E4E-4FA6-BF51-972026021079}" srcOrd="1" destOrd="0" parTransId="{41D89F40-EC09-49BC-9FEA-2B113C21460F}" sibTransId="{D8C1B3E3-691A-41DC-AC6B-1B236D8D804F}"/>
    <dgm:cxn modelId="{05BFC1E6-0C54-4EBA-8DC8-8B990C012FFA}" srcId="{D747615C-89A3-4DCB-B4BB-56FDEC985586}" destId="{E3A1E873-154F-4DD6-9F63-1729D3415B66}" srcOrd="0" destOrd="0" parTransId="{C1B1AB7B-AE22-4F2D-8D0D-8A207D1627BE}" sibTransId="{24E8E6FE-77B4-4979-A2C5-C46654489B33}"/>
    <dgm:cxn modelId="{F1ADD269-F235-45DE-A049-C32043D479E4}" type="presOf" srcId="{24E8E6FE-77B4-4979-A2C5-C46654489B33}" destId="{8A70135B-1EF7-4C57-956D-51ED041CF03F}" srcOrd="0" destOrd="0" presId="urn:microsoft.com/office/officeart/2005/8/layout/cycle1"/>
    <dgm:cxn modelId="{9BD1DDC7-6CF0-4C76-8EC2-3A2CAD86A1DD}" type="presOf" srcId="{D747615C-89A3-4DCB-B4BB-56FDEC985586}" destId="{27837DCB-8167-433E-B157-2112F0DCAD7C}" srcOrd="0" destOrd="0" presId="urn:microsoft.com/office/officeart/2005/8/layout/cycle1"/>
    <dgm:cxn modelId="{952C039A-C2E9-403F-8352-DF81493F98E8}" type="presParOf" srcId="{27837DCB-8167-433E-B157-2112F0DCAD7C}" destId="{7B0A8076-4CC6-4C91-B941-436C8B898CB3}" srcOrd="0" destOrd="0" presId="urn:microsoft.com/office/officeart/2005/8/layout/cycle1"/>
    <dgm:cxn modelId="{0F87220C-B114-4E5D-B05B-FE5128C0B510}" type="presParOf" srcId="{27837DCB-8167-433E-B157-2112F0DCAD7C}" destId="{49F6FEB1-25A1-442E-812A-5090AE9303E1}" srcOrd="1" destOrd="0" presId="urn:microsoft.com/office/officeart/2005/8/layout/cycle1"/>
    <dgm:cxn modelId="{46B8FF89-CAA9-4490-BE5D-49BF74420959}" type="presParOf" srcId="{27837DCB-8167-433E-B157-2112F0DCAD7C}" destId="{8A70135B-1EF7-4C57-956D-51ED041CF03F}" srcOrd="2" destOrd="0" presId="urn:microsoft.com/office/officeart/2005/8/layout/cycle1"/>
    <dgm:cxn modelId="{0C253EDA-3E04-42EC-A2D1-B7A46836EA2D}" type="presParOf" srcId="{27837DCB-8167-433E-B157-2112F0DCAD7C}" destId="{059E9E94-665D-4070-AAF4-2F2C2AD537D0}" srcOrd="3" destOrd="0" presId="urn:microsoft.com/office/officeart/2005/8/layout/cycle1"/>
    <dgm:cxn modelId="{BD03843C-74F5-45B4-A456-66FFCD847FB4}" type="presParOf" srcId="{27837DCB-8167-433E-B157-2112F0DCAD7C}" destId="{A42EB6B2-7E8E-4E67-9D09-256CB192673A}" srcOrd="4" destOrd="0" presId="urn:microsoft.com/office/officeart/2005/8/layout/cycle1"/>
    <dgm:cxn modelId="{52810807-0AD5-4A5F-8A38-9372846ADCD9}" type="presParOf" srcId="{27837DCB-8167-433E-B157-2112F0DCAD7C}" destId="{68F6AF88-AD03-4D84-9472-3512A732087B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6FEB1-25A1-442E-812A-5090AE9303E1}">
      <dsp:nvSpPr>
        <dsp:cNvPr id="0" name=""/>
        <dsp:cNvSpPr/>
      </dsp:nvSpPr>
      <dsp:spPr>
        <a:xfrm>
          <a:off x="1621089" y="498422"/>
          <a:ext cx="944758" cy="944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 dirty="0">
            <a:solidFill>
              <a:schemeClr val="bg1"/>
            </a:solidFill>
          </a:endParaRPr>
        </a:p>
      </dsp:txBody>
      <dsp:txXfrm>
        <a:off x="1621089" y="498422"/>
        <a:ext cx="944758" cy="944758"/>
      </dsp:txXfrm>
    </dsp:sp>
    <dsp:sp modelId="{8A70135B-1EF7-4C57-956D-51ED041CF03F}">
      <dsp:nvSpPr>
        <dsp:cNvPr id="0" name=""/>
        <dsp:cNvSpPr/>
      </dsp:nvSpPr>
      <dsp:spPr>
        <a:xfrm>
          <a:off x="350209" y="-617"/>
          <a:ext cx="1942839" cy="1942839"/>
        </a:xfrm>
        <a:prstGeom prst="circularArrow">
          <a:avLst>
            <a:gd name="adj1" fmla="val 9482"/>
            <a:gd name="adj2" fmla="val 684920"/>
            <a:gd name="adj3" fmla="val 7850948"/>
            <a:gd name="adj4" fmla="val 2264132"/>
            <a:gd name="adj5" fmla="val 11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EB6B2-7E8E-4E67-9D09-256CB192673A}">
      <dsp:nvSpPr>
        <dsp:cNvPr id="0" name=""/>
        <dsp:cNvSpPr/>
      </dsp:nvSpPr>
      <dsp:spPr>
        <a:xfrm>
          <a:off x="77410" y="498422"/>
          <a:ext cx="944758" cy="944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 dirty="0">
            <a:solidFill>
              <a:schemeClr val="bg1"/>
            </a:solidFill>
          </a:endParaRPr>
        </a:p>
      </dsp:txBody>
      <dsp:txXfrm>
        <a:off x="77410" y="498422"/>
        <a:ext cx="944758" cy="944758"/>
      </dsp:txXfrm>
    </dsp:sp>
    <dsp:sp modelId="{68F6AF88-AD03-4D84-9472-3512A732087B}">
      <dsp:nvSpPr>
        <dsp:cNvPr id="0" name=""/>
        <dsp:cNvSpPr/>
      </dsp:nvSpPr>
      <dsp:spPr>
        <a:xfrm>
          <a:off x="350209" y="-617"/>
          <a:ext cx="1942839" cy="1942839"/>
        </a:xfrm>
        <a:prstGeom prst="circularArrow">
          <a:avLst>
            <a:gd name="adj1" fmla="val 9482"/>
            <a:gd name="adj2" fmla="val 684920"/>
            <a:gd name="adj3" fmla="val 18650948"/>
            <a:gd name="adj4" fmla="val 13064132"/>
            <a:gd name="adj5" fmla="val 11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F8C704A-A5F1-4A4B-B68B-D3684E8C31E8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C2966E8-E3B9-40C0-8702-3AB45DA450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9799A5-7776-4699-AA0D-8182D0B3B9D0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>
          <a:xfrm>
            <a:off x="5651500" y="6092825"/>
            <a:ext cx="1322388" cy="792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4" name="Picture 2" descr="C:\Users\doucetc\Documents\logo_NA-Horizontal_Coul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9525" y="0"/>
            <a:ext cx="249237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Agence de Développement et d'Innovation de la Nouvelle-Aquitain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667375" y="6196013"/>
            <a:ext cx="1227138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Autonom' Lab, groupement d’intérêt public d’innovation en santé &amp; autonomie des personnes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056438" y="6105525"/>
            <a:ext cx="20891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9" descr="Résultat de recherche d'images pour &quot;logo ministère des affaires sociales et de la santé&quot;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  <a:cs typeface="+mn-cs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0"/>
            <a:ext cx="1296988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2" descr="Afficher l'image d'origine"/>
          <p:cNvSpPr>
            <a:spLocks noChangeAspect="1" noChangeArrowheads="1"/>
          </p:cNvSpPr>
          <p:nvPr userDrawn="1"/>
        </p:nvSpPr>
        <p:spPr bwMode="auto">
          <a:xfrm>
            <a:off x="63500" y="-136525"/>
            <a:ext cx="6724650" cy="4133850"/>
          </a:xfrm>
          <a:prstGeom prst="rect">
            <a:avLst/>
          </a:prstGeom>
          <a:noFill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1074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B6708-D423-4D17-B3CB-AA9E828ED214}" type="datetimeFigureOut">
              <a:rPr lang="fr-FR"/>
              <a:pPr>
                <a:defRPr/>
              </a:pPr>
              <a:t>03/02/2017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16688" y="62468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6EBC7-DC83-4729-8AD0-32B23BFD54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9EF38-26E7-4E6B-ADE5-F9FBDD44AB90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85BE-4AFE-4363-9E59-C77A2ECC45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27CF6-2671-4BD7-8B92-A570165A9B0B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BB47-6457-498D-8F1D-93D54EAB2F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D1707-BB48-4792-9470-7A58A8DB8537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F503F-0F23-497B-A5B2-4921486B3D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B73FB-3A7D-489F-B939-32903616F197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1F155-040D-4E40-B1E6-5D5E94C4AD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995F8-E0D7-4D63-95FA-8130795430B6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B2BC5-2E98-4B7B-BD81-18E5D07F1C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A9D3-F947-4DF2-B68C-01D39C423034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1E8F2-8BDF-4E76-96E7-3A7B923233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FAFFD-1D69-432E-8626-5545A40AD0FD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F940A-C860-444B-B63E-7B4A9C5D94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0930A-A1E3-4903-AB7A-F37F78BB856C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620C7-A410-4E50-902B-31FA149AEF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E0B96-3E92-48D2-B6E0-98B507BB92CB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7E9CD-F2F2-4832-A50F-E7531869F0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D1E2B-E884-4CDD-A5BE-A43EA6D5A52D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A095-5AF2-43E4-9861-23E5D9ACE7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B59FB1-8524-4387-AE52-38CCFC750E4B}" type="datetimeFigureOut">
              <a:rPr lang="fr-FR"/>
              <a:pPr>
                <a:defRPr/>
              </a:pPr>
              <a:t>03/02/2017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6138CB-AA09-4B47-A3E1-3A39E4CA1F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recueil%20produits%20silver%20aquitains.pdf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ous-titre 2"/>
          <p:cNvSpPr>
            <a:spLocks noGrp="1"/>
          </p:cNvSpPr>
          <p:nvPr>
            <p:ph type="subTitle" idx="4294967295"/>
          </p:nvPr>
        </p:nvSpPr>
        <p:spPr>
          <a:xfrm>
            <a:off x="684213" y="1628775"/>
            <a:ext cx="7848600" cy="460851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fr-FR" sz="4800"/>
              <a:t>Synthèse des travaux menés depuis le lancement de la Silver Aquitaine™</a:t>
            </a:r>
          </a:p>
        </p:txBody>
      </p:sp>
      <p:pic>
        <p:nvPicPr>
          <p:cNvPr id="14338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4076700"/>
            <a:ext cx="22367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188" y="1700213"/>
            <a:ext cx="8064500" cy="2811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6000" dirty="0">
                <a:solidFill>
                  <a:schemeClr val="tx1"/>
                </a:solidFill>
              </a:rPr>
              <a:t>Autonomie et médico-social</a:t>
            </a:r>
            <a:br>
              <a:rPr lang="fr-FR" sz="6000" dirty="0">
                <a:solidFill>
                  <a:schemeClr val="tx1"/>
                </a:solidFill>
              </a:rPr>
            </a:br>
            <a:r>
              <a:rPr lang="fr-FR" sz="4900" dirty="0">
                <a:solidFill>
                  <a:schemeClr val="tx1"/>
                </a:solidFill>
              </a:rPr>
              <a:t>J.P. di Christo – </a:t>
            </a:r>
            <a:r>
              <a:rPr lang="fr-FR" sz="4900" dirty="0" err="1">
                <a:solidFill>
                  <a:schemeClr val="tx1"/>
                </a:solidFill>
              </a:rPr>
              <a:t>Synergies@Venir</a:t>
            </a:r>
            <a:endParaRPr lang="fr-FR" sz="4900" dirty="0">
              <a:solidFill>
                <a:schemeClr val="tx1"/>
              </a:solidFill>
            </a:endParaRPr>
          </a:p>
        </p:txBody>
      </p:sp>
      <p:pic>
        <p:nvPicPr>
          <p:cNvPr id="16386" name="Imag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4581525"/>
            <a:ext cx="33591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ctrTitle"/>
          </p:nvPr>
        </p:nvSpPr>
        <p:spPr>
          <a:xfrm>
            <a:off x="684213" y="2006600"/>
            <a:ext cx="7772400" cy="2811463"/>
          </a:xfrm>
        </p:spPr>
        <p:txBody>
          <a:bodyPr/>
          <a:lstStyle/>
          <a:p>
            <a:r>
              <a:rPr lang="fr-FR" sz="6000">
                <a:solidFill>
                  <a:schemeClr val="tx1"/>
                </a:solidFill>
              </a:rPr>
              <a:t>Habitat et Urbanisme</a:t>
            </a:r>
            <a:br>
              <a:rPr lang="fr-FR" sz="6000">
                <a:solidFill>
                  <a:schemeClr val="tx1"/>
                </a:solidFill>
              </a:rPr>
            </a:br>
            <a:r>
              <a:rPr lang="fr-FR" sz="4800">
                <a:solidFill>
                  <a:schemeClr val="tx1"/>
                </a:solidFill>
              </a:rPr>
              <a:t>V.Seppeliades – CREAHd</a:t>
            </a:r>
            <a:br>
              <a:rPr lang="fr-FR" sz="4800">
                <a:solidFill>
                  <a:schemeClr val="tx1"/>
                </a:solidFill>
              </a:rPr>
            </a:br>
            <a:endParaRPr lang="fr-FR" sz="4800">
              <a:solidFill>
                <a:schemeClr val="tx1"/>
              </a:solidFill>
            </a:endParaRPr>
          </a:p>
        </p:txBody>
      </p:sp>
      <p:pic>
        <p:nvPicPr>
          <p:cNvPr id="17410" name="Imag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4005263"/>
            <a:ext cx="15748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496300" cy="4032250"/>
          </a:xfrm>
        </p:spPr>
        <p:txBody>
          <a:bodyPr/>
          <a:lstStyle/>
          <a:p>
            <a:r>
              <a:rPr lang="fr-FR" sz="2800"/>
              <a:t>Pilote : pôle CREAHd, cluster de l’innovation dans la Construction et l’Aménagement durable (150 adhérents de la filière BTP et matériaux)</a:t>
            </a:r>
          </a:p>
          <a:p>
            <a:r>
              <a:rPr lang="fr-FR" sz="2800"/>
              <a:t>Animation d’un Groupe de travail : 120 inscrits</a:t>
            </a:r>
          </a:p>
          <a:p>
            <a:r>
              <a:rPr lang="fr-FR" sz="2800"/>
              <a:t>Réunions trimestrielles : moyenne de 40 participants</a:t>
            </a:r>
          </a:p>
          <a:p>
            <a:r>
              <a:rPr lang="fr-FR" sz="2800"/>
              <a:t>Animation d’atelier dans le territoire (ex : salon Silver en ruralité à La Réole), Participation organisation colloque Silver et Habitat (Cilogis et Mairie de Bordeaux), visite de résidence adaptée, …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Habitat et Urbanisme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412875"/>
            <a:ext cx="8496300" cy="4464050"/>
          </a:xfrm>
        </p:spPr>
        <p:txBody>
          <a:bodyPr/>
          <a:lstStyle/>
          <a:p>
            <a:pPr marL="285750" indent="-285750"/>
            <a:r>
              <a:rPr lang="fr-FR" sz="2600" b="1"/>
              <a:t>Anticiper / sensibiliser / informer </a:t>
            </a:r>
            <a:r>
              <a:rPr lang="fr-FR" sz="2600"/>
              <a:t>: sortir du cadre de l’urgence, approche globale du sujet (énergétique, adaptation, confort)</a:t>
            </a:r>
          </a:p>
          <a:p>
            <a:pPr marL="285750" indent="-285750"/>
            <a:r>
              <a:rPr lang="fr-FR" sz="2600" b="1"/>
              <a:t>Réaliser une veille / benchmark / sourcing </a:t>
            </a:r>
            <a:r>
              <a:rPr lang="fr-FR" sz="2600"/>
              <a:t>: retours d’expériences, mieux comprendre l’organisation des écosystèmes et territoires, dispositifs de financement, matériaux et équipements</a:t>
            </a:r>
          </a:p>
          <a:p>
            <a:pPr marL="285750" indent="-285750"/>
            <a:r>
              <a:rPr lang="fr-FR" sz="2600" b="1"/>
              <a:t>Réaliser des projets pilotes / expérimentation : </a:t>
            </a:r>
            <a:r>
              <a:rPr lang="fr-FR" sz="2600"/>
              <a:t>identifier des porteurs d’expérimentation et les accompagner</a:t>
            </a:r>
          </a:p>
          <a:p>
            <a:pPr marL="285750" indent="-285750"/>
            <a:r>
              <a:rPr lang="fr-FR" sz="2600" b="1"/>
              <a:t>Réfléchir aux passerelles entre le public et le privé </a:t>
            </a:r>
            <a:r>
              <a:rPr lang="fr-FR" sz="2600"/>
              <a:t>:</a:t>
            </a:r>
            <a:r>
              <a:rPr lang="fr-FR" sz="2600" b="1"/>
              <a:t> </a:t>
            </a:r>
            <a:r>
              <a:rPr lang="fr-FR" sz="2600"/>
              <a:t>financement et montage des projets, partage de connaissances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Habitat et Urbanisme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323850" y="1412875"/>
            <a:ext cx="8640763" cy="44640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b="1" dirty="0"/>
              <a:t>2 projets accompagnés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000" dirty="0"/>
              <a:t>Projet de recherche « Habitat, vieillissement et filières de production : vers des innovation sociales ? » (Forum Urbain / PAVE / Centre </a:t>
            </a:r>
            <a:r>
              <a:rPr lang="fr-FR" sz="2000" dirty="0" err="1"/>
              <a:t>E.Durkheim</a:t>
            </a:r>
            <a:r>
              <a:rPr lang="fr-FR" sz="2000" dirty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000" dirty="0"/>
              <a:t>Projet « maquette numérique : outil de conception de projets domotiques destinés à l’habitat séniors » (</a:t>
            </a:r>
            <a:r>
              <a:rPr lang="fr-FR" sz="2000" dirty="0" err="1"/>
              <a:t>My</a:t>
            </a:r>
            <a:r>
              <a:rPr lang="fr-FR" sz="2000" dirty="0"/>
              <a:t> Olympe et </a:t>
            </a:r>
            <a:r>
              <a:rPr lang="fr-FR" sz="2000" dirty="0" err="1"/>
              <a:t>Alogia</a:t>
            </a:r>
            <a:r>
              <a:rPr lang="fr-FR" sz="2000" dirty="0"/>
              <a:t>)</a:t>
            </a:r>
          </a:p>
          <a:p>
            <a:pPr marL="285750" indent="-28575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800" b="1" dirty="0"/>
              <a:t>Autres actions en cours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000" dirty="0"/>
              <a:t>Développement par </a:t>
            </a:r>
            <a:r>
              <a:rPr lang="fr-FR" sz="2000" dirty="0" err="1"/>
              <a:t>Alogia</a:t>
            </a:r>
            <a:r>
              <a:rPr lang="fr-FR" sz="2000" dirty="0"/>
              <a:t> d’une formation sur le marché de la </a:t>
            </a:r>
            <a:r>
              <a:rPr lang="fr-FR" sz="2000" dirty="0" err="1"/>
              <a:t>silver</a:t>
            </a:r>
            <a:r>
              <a:rPr lang="fr-FR" sz="2000" dirty="0"/>
              <a:t> économie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000" dirty="0"/>
              <a:t>Développement par le CREAHd d’un outil d’information du grand public à destination des collectivités sur la rénovation avec une approche globale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000" dirty="0"/>
              <a:t>Concours </a:t>
            </a:r>
            <a:r>
              <a:rPr lang="fr-FR" sz="2000" dirty="0" err="1"/>
              <a:t>Silver</a:t>
            </a:r>
            <a:r>
              <a:rPr lang="fr-FR" sz="2000" dirty="0"/>
              <a:t> Dom </a:t>
            </a:r>
            <a:r>
              <a:rPr lang="fr-FR" sz="2000" dirty="0" err="1"/>
              <a:t>Innov</a:t>
            </a:r>
            <a:r>
              <a:rPr lang="fr-FR" sz="2000" dirty="0"/>
              <a:t> (logement sénior innovant) avec </a:t>
            </a:r>
            <a:r>
              <a:rPr lang="fr-FR" sz="2000" dirty="0" err="1"/>
              <a:t>Logévie</a:t>
            </a:r>
            <a:r>
              <a:rPr lang="fr-FR" sz="2000" dirty="0"/>
              <a:t>, ENSAP, AG2R, Bordeaux Métropole, Eiffage, Caisse des Dépôt, CD Gironde  …</a:t>
            </a:r>
          </a:p>
          <a:p>
            <a:pPr marL="285750" indent="-285750" fontAlgn="auto">
              <a:spcAft>
                <a:spcPts val="0"/>
              </a:spcAft>
              <a:buFont typeface="Arial"/>
              <a:buChar char="•"/>
              <a:defRPr/>
            </a:pPr>
            <a:endParaRPr lang="fr-FR" sz="2600" dirty="0"/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Habitat et Urbanisme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4175125"/>
          </a:xfrm>
        </p:spPr>
        <p:txBody>
          <a:bodyPr/>
          <a:lstStyle/>
          <a:p>
            <a:r>
              <a:rPr lang="fr-FR" sz="6000">
                <a:solidFill>
                  <a:schemeClr val="tx1"/>
                </a:solidFill>
              </a:rPr>
              <a:t>Transports et mobilités adaptés</a:t>
            </a:r>
            <a:br>
              <a:rPr lang="fr-FR" sz="6000">
                <a:solidFill>
                  <a:schemeClr val="tx1"/>
                </a:solidFill>
              </a:rPr>
            </a:br>
            <a:r>
              <a:rPr lang="fr-FR" sz="4800">
                <a:solidFill>
                  <a:schemeClr val="tx1"/>
                </a:solidFill>
              </a:rPr>
              <a:t>S.Mathieu – AFNOR Aquitaine</a:t>
            </a:r>
            <a:br>
              <a:rPr lang="fr-FR" sz="4800">
                <a:solidFill>
                  <a:schemeClr val="tx1"/>
                </a:solidFill>
              </a:rPr>
            </a:br>
            <a:endParaRPr lang="fr-FR" sz="6000">
              <a:solidFill>
                <a:schemeClr val="tx1"/>
              </a:solidFill>
            </a:endParaRPr>
          </a:p>
        </p:txBody>
      </p:sp>
      <p:pic>
        <p:nvPicPr>
          <p:cNvPr id="21506" name="Imag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4581525"/>
            <a:ext cx="21304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ctrTitle"/>
          </p:nvPr>
        </p:nvSpPr>
        <p:spPr>
          <a:xfrm>
            <a:off x="611188" y="1628775"/>
            <a:ext cx="7772400" cy="2811463"/>
          </a:xfrm>
        </p:spPr>
        <p:txBody>
          <a:bodyPr/>
          <a:lstStyle/>
          <a:p>
            <a:r>
              <a:rPr lang="fr-FR" sz="6000">
                <a:solidFill>
                  <a:schemeClr val="tx1"/>
                </a:solidFill>
              </a:rPr>
              <a:t>Prévention – bien vieillir et tourisme de santé</a:t>
            </a:r>
            <a:br>
              <a:rPr lang="fr-FR" sz="6000">
                <a:solidFill>
                  <a:schemeClr val="tx1"/>
                </a:solidFill>
              </a:rPr>
            </a:br>
            <a:r>
              <a:rPr lang="fr-FR" sz="5300">
                <a:solidFill>
                  <a:schemeClr val="tx1"/>
                </a:solidFill>
              </a:rPr>
              <a:t>L.Delpy – Aqui’O Thermes</a:t>
            </a:r>
          </a:p>
        </p:txBody>
      </p:sp>
      <p:pic>
        <p:nvPicPr>
          <p:cNvPr id="22530" name="Imag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4652963"/>
            <a:ext cx="225266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ous-titre 2"/>
          <p:cNvSpPr>
            <a:spLocks noGrp="1"/>
          </p:cNvSpPr>
          <p:nvPr>
            <p:ph type="subTitle" idx="4294967295"/>
          </p:nvPr>
        </p:nvSpPr>
        <p:spPr>
          <a:xfrm>
            <a:off x="1619250" y="1135063"/>
            <a:ext cx="6400800" cy="70961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fr-FR" sz="3600"/>
              <a:t>Axes de travail et stratégie</a:t>
            </a: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4362450" y="3492500"/>
            <a:ext cx="4170363" cy="2876550"/>
          </a:xfrm>
          <a:prstGeom prst="rect">
            <a:avLst/>
          </a:prstGeom>
          <a:ln>
            <a:noFill/>
          </a:ln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200" b="1" cap="all" dirty="0">
                <a:solidFill>
                  <a:schemeClr val="accent5"/>
                </a:solidFill>
                <a:sym typeface="Wingdings" panose="05000000000000000000" pitchFamily="2" charset="2"/>
              </a:rPr>
              <a:t>CINQ points stratégiques</a:t>
            </a:r>
          </a:p>
          <a:p>
            <a:pPr lvl="1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200" dirty="0">
                <a:sym typeface="Wingdings" panose="05000000000000000000" pitchFamily="2" charset="2"/>
              </a:rPr>
              <a:t>Repérer</a:t>
            </a:r>
          </a:p>
          <a:p>
            <a:pPr lvl="1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200" dirty="0">
                <a:sym typeface="Wingdings" panose="05000000000000000000" pitchFamily="2" charset="2"/>
              </a:rPr>
              <a:t>Former- éduquer</a:t>
            </a:r>
          </a:p>
          <a:p>
            <a:pPr lvl="1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200" dirty="0">
                <a:sym typeface="Wingdings" panose="05000000000000000000" pitchFamily="2" charset="2"/>
              </a:rPr>
              <a:t>Tester </a:t>
            </a:r>
          </a:p>
          <a:p>
            <a:pPr lvl="1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200" dirty="0">
                <a:sym typeface="Wingdings" panose="05000000000000000000" pitchFamily="2" charset="2"/>
              </a:rPr>
              <a:t>Informer-orienter</a:t>
            </a:r>
          </a:p>
          <a:p>
            <a:pPr lvl="1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200" dirty="0">
                <a:sym typeface="Wingdings" panose="05000000000000000000" pitchFamily="2" charset="2"/>
              </a:rPr>
              <a:t>Consulter</a:t>
            </a:r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355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1AD96E-2383-483E-9377-7B0647D54B06}" type="slidenum">
              <a:rPr lang="fr-FR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>
              <a:solidFill>
                <a:srgbClr val="7F7F7F"/>
              </a:solidFill>
              <a:cs typeface="Arial" charset="0"/>
            </a:endParaRPr>
          </a:p>
        </p:txBody>
      </p:sp>
      <p:pic>
        <p:nvPicPr>
          <p:cNvPr id="23556" name="Image 2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9325" y="4346575"/>
            <a:ext cx="1217613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4562475" y="2214563"/>
            <a:ext cx="4238625" cy="101441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cap="all" dirty="0">
                <a:solidFill>
                  <a:schemeClr val="accent5"/>
                </a:solidFill>
                <a:latin typeface="+mn-lt"/>
                <a:cs typeface="+mn-cs"/>
              </a:rPr>
              <a:t> UNE action phare :  </a:t>
            </a:r>
            <a:r>
              <a:rPr lang="fr-FR" sz="2000" dirty="0">
                <a:latin typeface="+mn-lt"/>
                <a:cs typeface="+mn-cs"/>
              </a:rPr>
              <a:t>la création d’un espace dédié au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«bien-vieillir en bonne santé »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33350" y="2005013"/>
            <a:ext cx="3981450" cy="140811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50" dirty="0">
              <a:solidFill>
                <a:srgbClr val="000000"/>
              </a:solidFill>
              <a:latin typeface="Calibri" panose="020F0502020204030204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cap="all" dirty="0">
                <a:solidFill>
                  <a:schemeClr val="accent5"/>
                </a:solidFill>
                <a:latin typeface="+mn-lt"/>
                <a:cs typeface="+mn-cs"/>
              </a:rPr>
              <a:t>Un OBJECTIF 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 </a:t>
            </a:r>
            <a:r>
              <a:rPr lang="fr-FR" sz="105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:  </a:t>
            </a:r>
            <a:r>
              <a:rPr lang="fr-FR" sz="2000" dirty="0">
                <a:latin typeface="+mn-lt"/>
                <a:cs typeface="+mn-cs"/>
              </a:rPr>
              <a:t>la promotion de la santé au service du citoyen, du territoire et du plaisir de vieillir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500" dirty="0">
              <a:latin typeface="+mn-lt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7950" y="3557588"/>
            <a:ext cx="4459288" cy="2554287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cap="all" dirty="0">
                <a:solidFill>
                  <a:schemeClr val="accent5"/>
                </a:solidFill>
                <a:latin typeface="+mn-lt"/>
                <a:cs typeface="+mn-cs"/>
              </a:rPr>
              <a:t>TROIS axes identifiés</a:t>
            </a:r>
          </a:p>
          <a:p>
            <a:pPr marL="942975" lvl="2" indent="-257175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latin typeface="+mn-lt"/>
                <a:cs typeface="+mn-cs"/>
              </a:rPr>
              <a:t>Bien vieillir avec une maladie chronique</a:t>
            </a:r>
          </a:p>
          <a:p>
            <a:pPr marL="942975" lvl="2" indent="-257175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latin typeface="+mn-lt"/>
                <a:cs typeface="+mn-cs"/>
                <a:sym typeface="Wingdings" panose="05000000000000000000" pitchFamily="2" charset="2"/>
              </a:rPr>
              <a:t>Bien vieillir au travail</a:t>
            </a:r>
          </a:p>
          <a:p>
            <a:pPr marL="942975" lvl="2" indent="-257175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latin typeface="+mn-lt"/>
                <a:cs typeface="+mn-cs"/>
                <a:sym typeface="Wingdings" panose="05000000000000000000" pitchFamily="2" charset="2"/>
              </a:rPr>
              <a:t>Bien vieillir au quotidien</a:t>
            </a:r>
          </a:p>
        </p:txBody>
      </p:sp>
      <p:cxnSp>
        <p:nvCxnSpPr>
          <p:cNvPr id="29" name="Connecteur droit 28"/>
          <p:cNvCxnSpPr/>
          <p:nvPr/>
        </p:nvCxnSpPr>
        <p:spPr>
          <a:xfrm>
            <a:off x="128588" y="3459163"/>
            <a:ext cx="8867775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4448175" y="2205038"/>
            <a:ext cx="12700" cy="3794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Diagramme 30"/>
          <p:cNvGraphicFramePr/>
          <p:nvPr/>
        </p:nvGraphicFramePr>
        <p:xfrm>
          <a:off x="6586196" y="3994871"/>
          <a:ext cx="2643259" cy="1941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ous-titre 2"/>
          <p:cNvSpPr>
            <a:spLocks noGrp="1"/>
          </p:cNvSpPr>
          <p:nvPr>
            <p:ph type="subTitle" idx="4294967295"/>
          </p:nvPr>
        </p:nvSpPr>
        <p:spPr>
          <a:xfrm>
            <a:off x="1433513" y="700088"/>
            <a:ext cx="6400800" cy="8636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fr-FR" sz="3600"/>
              <a:t>Concrètement</a:t>
            </a:r>
          </a:p>
        </p:txBody>
      </p:sp>
      <p:sp>
        <p:nvSpPr>
          <p:cNvPr id="2457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6673850" y="72644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21A4AD-0954-4D16-B920-B2E5CC169916}" type="slidenum">
              <a:rPr lang="fr-FR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24579" name="Espace réservé du numéro de diapositive 5"/>
          <p:cNvSpPr txBox="1">
            <a:spLocks/>
          </p:cNvSpPr>
          <p:nvPr/>
        </p:nvSpPr>
        <p:spPr bwMode="auto">
          <a:xfrm>
            <a:off x="11499850" y="6743700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C5ABD1D-AEF9-4B02-A41F-E82F582229B3}" type="slidenum">
              <a:rPr lang="fr-FR" sz="1200">
                <a:solidFill>
                  <a:srgbClr val="7F7F7F"/>
                </a:solidFill>
                <a:latin typeface="Calibri" pitchFamily="34" charset="0"/>
              </a:rPr>
              <a:pPr algn="r"/>
              <a:t>18</a:t>
            </a:fld>
            <a:endParaRPr lang="fr-FR" sz="120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4580" name="Groupe 27"/>
          <p:cNvGrpSpPr>
            <a:grpSpLocks/>
          </p:cNvGrpSpPr>
          <p:nvPr/>
        </p:nvGrpSpPr>
        <p:grpSpPr bwMode="auto">
          <a:xfrm>
            <a:off x="76200" y="1895475"/>
            <a:ext cx="1919288" cy="1766888"/>
            <a:chOff x="-191734" y="-250129"/>
            <a:chExt cx="1619250" cy="1695450"/>
          </a:xfrm>
        </p:grpSpPr>
        <p:pic>
          <p:nvPicPr>
            <p:cNvPr id="24599" name="Image 28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191734" y="-250129"/>
              <a:ext cx="1619250" cy="169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00" name="ZoneTexte 29"/>
            <p:cNvSpPr txBox="1">
              <a:spLocks noChangeArrowheads="1"/>
            </p:cNvSpPr>
            <p:nvPr/>
          </p:nvSpPr>
          <p:spPr bwMode="auto">
            <a:xfrm>
              <a:off x="-43397" y="189718"/>
              <a:ext cx="1320237" cy="716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800" b="1">
                  <a:solidFill>
                    <a:srgbClr val="FFFFFF"/>
                  </a:solidFill>
                  <a:latin typeface="Calibri" pitchFamily="34" charset="0"/>
                  <a:cs typeface="Times New Roman" pitchFamily="18" charset="0"/>
                </a:rPr>
                <a:t>UN LIEU </a:t>
              </a:r>
              <a:endParaRPr lang="fr-FR" sz="900">
                <a:solidFill>
                  <a:srgbClr val="000000"/>
                </a:solidFill>
                <a:latin typeface="Times New Roman" pitchFamily="18" charset="0"/>
                <a:ea typeface="MS Mincho"/>
                <a:cs typeface="MS Mincho"/>
              </a:endParaRPr>
            </a:p>
            <a:p>
              <a:pPr algn="ctr"/>
              <a:r>
                <a:rPr lang="fr-FR" sz="800" b="1">
                  <a:solidFill>
                    <a:srgbClr val="FFFFFF"/>
                  </a:solidFill>
                  <a:latin typeface="Calibri" pitchFamily="34" charset="0"/>
                  <a:cs typeface="Times New Roman" pitchFamily="18" charset="0"/>
                </a:rPr>
                <a:t>DÉDIÉ POUR :</a:t>
              </a:r>
              <a:endParaRPr lang="fr-FR" sz="900">
                <a:solidFill>
                  <a:srgbClr val="000000"/>
                </a:solidFill>
                <a:latin typeface="Times New Roman" pitchFamily="18" charset="0"/>
                <a:ea typeface="MS Mincho"/>
                <a:cs typeface="MS Mincho"/>
              </a:endParaRPr>
            </a:p>
          </p:txBody>
        </p:sp>
      </p:grpSp>
      <p:sp>
        <p:nvSpPr>
          <p:cNvPr id="31" name="ZoneTexte 5"/>
          <p:cNvSpPr txBox="1">
            <a:spLocks noChangeArrowheads="1"/>
          </p:cNvSpPr>
          <p:nvPr/>
        </p:nvSpPr>
        <p:spPr bwMode="auto">
          <a:xfrm>
            <a:off x="2457450" y="1371600"/>
            <a:ext cx="1808163" cy="7286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rgbClr val="4BACC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REPÉRER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050" dirty="0">
                <a:solidFill>
                  <a:prstClr val="black"/>
                </a:solidFill>
                <a:latin typeface="+mn-lt"/>
                <a:cs typeface="+mn-cs"/>
              </a:rPr>
              <a:t>Fragilité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050" dirty="0">
                <a:solidFill>
                  <a:prstClr val="black"/>
                </a:solidFill>
                <a:latin typeface="+mn-lt"/>
                <a:cs typeface="+mn-cs"/>
              </a:rPr>
              <a:t>Maladies chroniques</a:t>
            </a:r>
          </a:p>
        </p:txBody>
      </p:sp>
      <p:sp>
        <p:nvSpPr>
          <p:cNvPr id="32" name="ZoneTexte 118"/>
          <p:cNvSpPr txBox="1">
            <a:spLocks noChangeArrowheads="1"/>
          </p:cNvSpPr>
          <p:nvPr/>
        </p:nvSpPr>
        <p:spPr bwMode="auto">
          <a:xfrm>
            <a:off x="2538413" y="2470150"/>
            <a:ext cx="2239962" cy="12858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lIns="104306" tIns="52153" rIns="104306" bIns="52153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rgbClr val="4BACC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FORMER/ÉDUQUER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Rendre visible les offres existantes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Développer des programmes sur les maladies chroniques, le bien-vieillir, le mieux-être au travail</a:t>
            </a:r>
          </a:p>
        </p:txBody>
      </p:sp>
      <p:sp>
        <p:nvSpPr>
          <p:cNvPr id="33" name="ZoneTexte 119"/>
          <p:cNvSpPr txBox="1">
            <a:spLocks noChangeArrowheads="1"/>
          </p:cNvSpPr>
          <p:nvPr/>
        </p:nvSpPr>
        <p:spPr bwMode="auto">
          <a:xfrm>
            <a:off x="2209800" y="5006975"/>
            <a:ext cx="3154363" cy="1273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fr-FR" sz="1600" b="1" dirty="0">
                <a:solidFill>
                  <a:srgbClr val="4BACC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INFORMER/ORIENTER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Lieu d’échange et d’information au service des seniors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Expositions, conférences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Relais des réseaux de soins, associations de parents</a:t>
            </a:r>
          </a:p>
        </p:txBody>
      </p:sp>
      <p:pic>
        <p:nvPicPr>
          <p:cNvPr id="24584" name="Image 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991556" flipV="1">
            <a:off x="1447800" y="1506538"/>
            <a:ext cx="11080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Image 4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3815033">
            <a:off x="703262" y="3973513"/>
            <a:ext cx="1990725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ZoneTexte 118"/>
          <p:cNvSpPr txBox="1">
            <a:spLocks noChangeArrowheads="1"/>
          </p:cNvSpPr>
          <p:nvPr/>
        </p:nvSpPr>
        <p:spPr bwMode="auto">
          <a:xfrm>
            <a:off x="71438" y="5032375"/>
            <a:ext cx="1995487" cy="1273175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lIns="104306" tIns="52153" rIns="104306" bIns="52153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rgbClr val="4BACC6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CONSULTER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Médecins thermaux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Médecin généraliste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Médecins spécialistes ?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Infirmières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Paramédicaux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rgbClr val="4BACC6"/>
              </a:solidFill>
              <a:latin typeface="+mn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50" dirty="0">
              <a:solidFill>
                <a:prstClr val="black"/>
              </a:solidFill>
              <a:latin typeface="Times New Roman" panose="02020603050405020304" pitchFamily="18" charset="0"/>
              <a:ea typeface="MS Mincho" panose="02020609040205080304" pitchFamily="49" charset="-128"/>
              <a:cs typeface="+mn-cs"/>
            </a:endParaRPr>
          </a:p>
        </p:txBody>
      </p:sp>
      <p:pic>
        <p:nvPicPr>
          <p:cNvPr id="24587" name="Image 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77357" flipV="1">
            <a:off x="1771650" y="2559050"/>
            <a:ext cx="8540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ZoneTexte 30"/>
          <p:cNvSpPr txBox="1"/>
          <p:nvPr/>
        </p:nvSpPr>
        <p:spPr>
          <a:xfrm>
            <a:off x="5003800" y="1400175"/>
            <a:ext cx="3960813" cy="1385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>
            <a:defPPr>
              <a:defRPr lang="fr-FR"/>
            </a:defPPr>
            <a:lvl1pPr marL="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prstClr val="black"/>
                </a:solidFill>
              </a:rPr>
              <a:t>Création d’une </a:t>
            </a:r>
            <a:r>
              <a:rPr lang="fr-FR" sz="1200" b="1" dirty="0">
                <a:solidFill>
                  <a:srgbClr val="4BACC6"/>
                </a:solidFill>
              </a:rPr>
              <a:t>solution numérique </a:t>
            </a:r>
            <a:r>
              <a:rPr lang="fr-FR" sz="1200" dirty="0">
                <a:solidFill>
                  <a:prstClr val="black"/>
                </a:solidFill>
              </a:rPr>
              <a:t>facilitant le repérage de la </a:t>
            </a:r>
            <a:r>
              <a:rPr lang="fr-FR" sz="1200" b="1" dirty="0">
                <a:solidFill>
                  <a:srgbClr val="4BACC6"/>
                </a:solidFill>
              </a:rPr>
              <a:t>personne âgée fragile</a:t>
            </a:r>
            <a:r>
              <a:rPr lang="fr-FR" sz="1200" dirty="0">
                <a:solidFill>
                  <a:prstClr val="black"/>
                </a:solidFill>
              </a:rPr>
              <a:t>, afin de : </a:t>
            </a:r>
          </a:p>
          <a:p>
            <a:pPr marL="360000" lvl="1" indent="-171450" defTabSz="91440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ü"/>
              <a:defRPr/>
            </a:pPr>
            <a:r>
              <a:rPr lang="fr-FR" sz="1200" dirty="0">
                <a:solidFill>
                  <a:prstClr val="black"/>
                </a:solidFill>
              </a:rPr>
              <a:t>Alerter et sensibiliser les médecins : thermaux et traitants</a:t>
            </a:r>
          </a:p>
          <a:p>
            <a:pPr marL="360000" lvl="1" indent="-171450" defTabSz="91440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ü"/>
              <a:defRPr/>
            </a:pPr>
            <a:r>
              <a:rPr lang="fr-FR" sz="1200" dirty="0">
                <a:solidFill>
                  <a:prstClr val="black"/>
                </a:solidFill>
              </a:rPr>
              <a:t>Proposer localement une prise en charge spécifique avec des ateliers : activités physiques adaptées, alimentation, mémoire</a:t>
            </a:r>
          </a:p>
        </p:txBody>
      </p:sp>
      <p:pic>
        <p:nvPicPr>
          <p:cNvPr id="24589" name="Image 4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3430375">
            <a:off x="1423988" y="3398838"/>
            <a:ext cx="12858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ZoneTexte 120"/>
          <p:cNvSpPr txBox="1">
            <a:spLocks noChangeArrowheads="1"/>
          </p:cNvSpPr>
          <p:nvPr/>
        </p:nvSpPr>
        <p:spPr bwMode="auto">
          <a:xfrm>
            <a:off x="2544763" y="3876675"/>
            <a:ext cx="2736850" cy="9715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fr-FR" sz="1600" b="1" dirty="0">
                <a:solidFill>
                  <a:srgbClr val="4BACC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TESTER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Mettre en relation entreprises et usagers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Tester les nouveautés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prstClr val="black"/>
                </a:solidFill>
                <a:latin typeface="+mn-lt"/>
                <a:cs typeface="+mn-cs"/>
              </a:rPr>
              <a:t>Créer une base de données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fr-FR" sz="1200" dirty="0">
              <a:solidFill>
                <a:prstClr val="black"/>
              </a:solidFill>
              <a:latin typeface="+mn-lt"/>
              <a:cs typeface="+mn-cs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solidFill>
                <a:prstClr val="black"/>
              </a:solidFill>
              <a:latin typeface="Times New Roman" panose="02020603050405020304" pitchFamily="18" charset="0"/>
              <a:ea typeface="MS Mincho" panose="02020609040205080304" pitchFamily="49" charset="-128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37188" y="2871788"/>
            <a:ext cx="3529012" cy="10144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Programme </a:t>
            </a:r>
            <a:r>
              <a:rPr lang="fr-FR" sz="1200" b="1" dirty="0">
                <a:solidFill>
                  <a:srgbClr val="4BACC6"/>
                </a:solidFill>
                <a:latin typeface="+mn-lt"/>
                <a:cs typeface="+mn-cs"/>
              </a:rPr>
              <a:t>éducation à la santé : </a:t>
            </a: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arthrose, bien-vieillir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Programme </a:t>
            </a:r>
            <a:r>
              <a:rPr lang="fr-FR" sz="1200" b="1" dirty="0">
                <a:solidFill>
                  <a:srgbClr val="4BACC6"/>
                </a:solidFill>
                <a:latin typeface="+mn-lt"/>
                <a:cs typeface="+mn-cs"/>
              </a:rPr>
              <a:t>Education Thérapeutique du Patient </a:t>
            </a: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(autorisation ARS) :  </a:t>
            </a:r>
            <a:r>
              <a:rPr lang="fr-FR" sz="1200" dirty="0" err="1">
                <a:solidFill>
                  <a:prstClr val="black"/>
                </a:solidFill>
                <a:latin typeface="+mn-lt"/>
                <a:cs typeface="+mn-cs"/>
              </a:rPr>
              <a:t>Fibr’eaux</a:t>
            </a: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, </a:t>
            </a:r>
            <a:r>
              <a:rPr lang="fr-FR" sz="1200" dirty="0" err="1">
                <a:solidFill>
                  <a:prstClr val="black"/>
                </a:solidFill>
                <a:latin typeface="+mn-lt"/>
                <a:cs typeface="+mn-cs"/>
              </a:rPr>
              <a:t>educ’arthrose</a:t>
            </a: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/>
              </a:buClr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Étude de faisabilité EPSADOM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140450" y="3992563"/>
            <a:ext cx="2649538" cy="10144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Clr>
                <a:srgbClr val="4BACC6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Faire le lien entre les entreprises innovantes et leurs clients potentiels qui testent les nouveautés en conditions réelles : </a:t>
            </a:r>
            <a:r>
              <a:rPr lang="fr-FR" sz="1200" b="1" dirty="0">
                <a:solidFill>
                  <a:srgbClr val="4BACC6"/>
                </a:solidFill>
                <a:latin typeface="+mn-lt"/>
                <a:cs typeface="+mn-cs"/>
              </a:rPr>
              <a:t>showroom </a:t>
            </a: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des innovations.</a:t>
            </a:r>
          </a:p>
        </p:txBody>
      </p:sp>
      <p:sp>
        <p:nvSpPr>
          <p:cNvPr id="43" name="Flèche droite 42"/>
          <p:cNvSpPr/>
          <p:nvPr/>
        </p:nvSpPr>
        <p:spPr>
          <a:xfrm>
            <a:off x="4357688" y="1703388"/>
            <a:ext cx="550862" cy="144462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4" name="Flèche droite 43"/>
          <p:cNvSpPr/>
          <p:nvPr/>
        </p:nvSpPr>
        <p:spPr>
          <a:xfrm>
            <a:off x="5430838" y="4437063"/>
            <a:ext cx="550862" cy="144462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5" name="Flèche droite 44"/>
          <p:cNvSpPr/>
          <p:nvPr/>
        </p:nvSpPr>
        <p:spPr>
          <a:xfrm>
            <a:off x="4832350" y="3140075"/>
            <a:ext cx="550863" cy="146050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6" name="Flèche droite 45"/>
          <p:cNvSpPr/>
          <p:nvPr/>
        </p:nvSpPr>
        <p:spPr>
          <a:xfrm>
            <a:off x="5424488" y="5500688"/>
            <a:ext cx="550862" cy="146050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6037263" y="5332413"/>
            <a:ext cx="2927350" cy="647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Bien être au travail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>
                <a:srgbClr val="4BACC6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prstClr val="black"/>
                </a:solidFill>
                <a:latin typeface="+mn-lt"/>
                <a:cs typeface="+mn-cs"/>
              </a:rPr>
              <a:t>AMI ESS : Bien être des aidant professionnel et familiaux</a:t>
            </a:r>
            <a:endParaRPr lang="fr-FR" sz="12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pic>
        <p:nvPicPr>
          <p:cNvPr id="24598" name="Image 4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2413" y="3624263"/>
            <a:ext cx="842962" cy="168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ous-titre 2"/>
          <p:cNvSpPr>
            <a:spLocks noGrp="1"/>
          </p:cNvSpPr>
          <p:nvPr>
            <p:ph type="subTitle" idx="4294967295"/>
          </p:nvPr>
        </p:nvSpPr>
        <p:spPr>
          <a:xfrm>
            <a:off x="1547813" y="1268413"/>
            <a:ext cx="6400800" cy="7921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fr-FR" sz="3600"/>
              <a:t>Méthodologie et calendrier</a:t>
            </a:r>
          </a:p>
        </p:txBody>
      </p:sp>
      <p:sp>
        <p:nvSpPr>
          <p:cNvPr id="2662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6484938" y="6707188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C08DCA-5036-4140-B407-AD6187C84FEB}" type="slidenum">
              <a:rPr lang="fr-FR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388" y="2060575"/>
            <a:ext cx="3816350" cy="2840038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50" dirty="0">
              <a:solidFill>
                <a:srgbClr val="000000"/>
              </a:solidFill>
              <a:latin typeface="Calibri" panose="020F0502020204030204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b="1" cap="all" dirty="0">
                <a:solidFill>
                  <a:schemeClr val="accent5"/>
                </a:solidFill>
                <a:latin typeface="+mn-lt"/>
                <a:cs typeface="+mn-cs"/>
              </a:rPr>
              <a:t>1 projet = 1 fiche action = 1 </a:t>
            </a:r>
            <a:r>
              <a:rPr lang="fr-FR" sz="1500" b="1" cap="all" dirty="0" err="1">
                <a:solidFill>
                  <a:schemeClr val="accent5"/>
                </a:solidFill>
                <a:latin typeface="+mn-lt"/>
                <a:cs typeface="+mn-cs"/>
              </a:rPr>
              <a:t>co-pil</a:t>
            </a:r>
            <a:endParaRPr lang="fr-FR" sz="1500" b="1" cap="all" dirty="0">
              <a:solidFill>
                <a:schemeClr val="accent5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+mn-lt"/>
                <a:cs typeface="+mn-cs"/>
              </a:rPr>
              <a:t>Sur le modèle : projet/ objectif / enjeux / marché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500" b="1" cap="all" dirty="0">
              <a:solidFill>
                <a:schemeClr val="accent5"/>
              </a:solidFill>
              <a:latin typeface="+mn-lt"/>
              <a:cs typeface="+mn-cs"/>
            </a:endParaRPr>
          </a:p>
          <a:p>
            <a:pPr marL="257175" indent="-2571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200" dirty="0">
                <a:latin typeface="+mn-lt"/>
                <a:cs typeface="+mn-cs"/>
              </a:rPr>
              <a:t>La promotion de la santé au service du citoyen et du territoire</a:t>
            </a:r>
          </a:p>
          <a:p>
            <a:pPr marL="257175" indent="-2571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200" dirty="0">
                <a:latin typeface="+mn-lt"/>
                <a:cs typeface="+mn-cs"/>
              </a:rPr>
              <a:t>Création des programmes de promotion de la santé ou d’Education Thérapeutique du Patient  sur les trois thématiques définies par la filière</a:t>
            </a:r>
          </a:p>
          <a:p>
            <a:pPr marL="257175" indent="-2571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200" dirty="0">
                <a:latin typeface="+mn-lt"/>
                <a:cs typeface="+mn-cs"/>
              </a:rPr>
              <a:t>Création d’une solution numérique facilitant le repérage de la personne âgée fragile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195458" y="2663474"/>
          <a:ext cx="4709833" cy="300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rgbClr val="4BACC6"/>
                          </a:solidFill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1er trim.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4BACC6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REPÉRER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fragilité : version beta </a:t>
                      </a:r>
                    </a:p>
                  </a:txBody>
                  <a:tcPr marL="68580" marR="68580" marT="34290" marB="34290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4BACC6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FORMER/ÉDUQUER </a:t>
                      </a:r>
                      <a:endParaRPr lang="fr-FR" sz="1400" dirty="0"/>
                    </a:p>
                  </a:txBody>
                  <a:tcPr marL="68580" marR="68580" marT="34290" marB="34290" vert="vert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2ème trim.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4BACC6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TESTER : 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ouverture appartement test</a:t>
                      </a: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3ème trim.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4BACC6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INFORMER/ORIENTER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 : ouverture d’un espace « prévention –santé » à Dax</a:t>
                      </a:r>
                      <a:endParaRPr lang="fr-FR" sz="1200" b="1" dirty="0">
                        <a:solidFill>
                          <a:srgbClr val="4BACC6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4ème trim.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4BACC6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REPÉRER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fragilité : version</a:t>
                      </a:r>
                      <a:r>
                        <a:rPr lang="fr-F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final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4BACC6"/>
                          </a:solidFill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4BACC6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REPÉRER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fragilité : dissémination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4BACC6"/>
                          </a:solidFill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CONSULTER</a:t>
                      </a:r>
                      <a:r>
                        <a:rPr lang="fr-FR" sz="1200" b="1" dirty="0">
                          <a:solidFill>
                            <a:srgbClr val="4BACC6"/>
                          </a:solidFill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extension espace « prévention-santé »</a:t>
                      </a: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6629" name="Imag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8113" y="2198688"/>
            <a:ext cx="1287462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78813" cy="2811463"/>
          </a:xfrm>
        </p:spPr>
        <p:txBody>
          <a:bodyPr/>
          <a:lstStyle/>
          <a:p>
            <a:r>
              <a:rPr lang="fr-FR" sz="6000">
                <a:solidFill>
                  <a:schemeClr val="tx1"/>
                </a:solidFill>
              </a:rPr>
              <a:t>Santé et médico-social</a:t>
            </a:r>
            <a:br>
              <a:rPr lang="fr-FR" sz="6000">
                <a:solidFill>
                  <a:schemeClr val="tx1"/>
                </a:solidFill>
              </a:rPr>
            </a:br>
            <a:r>
              <a:rPr lang="fr-FR" sz="4600">
                <a:solidFill>
                  <a:schemeClr val="tx1"/>
                </a:solidFill>
              </a:rPr>
              <a:t>F.Piant – CGPDM / Médical THIRY</a:t>
            </a:r>
            <a:br>
              <a:rPr lang="fr-FR" sz="4600">
                <a:solidFill>
                  <a:schemeClr val="tx1"/>
                </a:solidFill>
              </a:rPr>
            </a:br>
            <a:endParaRPr lang="fr-FR" sz="4600">
              <a:solidFill>
                <a:schemeClr val="tx1"/>
              </a:solidFill>
            </a:endParaRPr>
          </a:p>
        </p:txBody>
      </p:sp>
      <p:pic>
        <p:nvPicPr>
          <p:cNvPr id="15362" name="Imag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4221163"/>
            <a:ext cx="23050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ctrTitle"/>
          </p:nvPr>
        </p:nvSpPr>
        <p:spPr>
          <a:xfrm>
            <a:off x="539750" y="1341438"/>
            <a:ext cx="7772400" cy="2809875"/>
          </a:xfrm>
        </p:spPr>
        <p:txBody>
          <a:bodyPr/>
          <a:lstStyle/>
          <a:p>
            <a:r>
              <a:rPr lang="fr-FR" sz="6000">
                <a:solidFill>
                  <a:schemeClr val="tx1"/>
                </a:solidFill>
              </a:rPr>
              <a:t>Transversalités</a:t>
            </a:r>
            <a:br>
              <a:rPr lang="fr-FR" sz="6000">
                <a:solidFill>
                  <a:schemeClr val="tx1"/>
                </a:solidFill>
              </a:rPr>
            </a:br>
            <a:r>
              <a:rPr lang="fr-FR" sz="4800">
                <a:solidFill>
                  <a:schemeClr val="tx1"/>
                </a:solidFill>
              </a:rPr>
              <a:t>G.Nicolas – AG2R</a:t>
            </a:r>
          </a:p>
        </p:txBody>
      </p:sp>
      <p:pic>
        <p:nvPicPr>
          <p:cNvPr id="27650" name="Imag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3702050"/>
            <a:ext cx="26336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ous-titre 2"/>
          <p:cNvSpPr>
            <a:spLocks noGrp="1"/>
          </p:cNvSpPr>
          <p:nvPr>
            <p:ph type="subTitle" idx="4294967295"/>
          </p:nvPr>
        </p:nvSpPr>
        <p:spPr>
          <a:xfrm>
            <a:off x="684213" y="2060575"/>
            <a:ext cx="8208962" cy="4032250"/>
          </a:xfrm>
        </p:spPr>
        <p:txBody>
          <a:bodyPr/>
          <a:lstStyle/>
          <a:p>
            <a:r>
              <a:rPr lang="fr-FR" sz="3600"/>
              <a:t>Attentes et missions : décloisonnement, relais d'information, prospective, coordination </a:t>
            </a:r>
          </a:p>
          <a:p>
            <a:r>
              <a:rPr lang="fr-FR" sz="3600"/>
              <a:t>5 réunions réalisées, 115 personnes « uniques » impliquées (63% acteurs économiques, 30% institutions et acteurs support, 7% recherche)</a:t>
            </a: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2393950" y="908050"/>
            <a:ext cx="4572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Transversalités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ous-titre 2"/>
          <p:cNvSpPr>
            <a:spLocks noGrp="1"/>
          </p:cNvSpPr>
          <p:nvPr>
            <p:ph type="subTitle" idx="4294967295"/>
          </p:nvPr>
        </p:nvSpPr>
        <p:spPr>
          <a:xfrm>
            <a:off x="684213" y="2060575"/>
            <a:ext cx="8208962" cy="4032250"/>
          </a:xfrm>
        </p:spPr>
        <p:txBody>
          <a:bodyPr/>
          <a:lstStyle/>
          <a:p>
            <a:r>
              <a:rPr lang="fr-FR" sz="3600"/>
              <a:t>Thèmes : expériences  en Pays de Loire, Limousin, Ariège ;  le marché à l'international, la formation, les usages, la labellisation...</a:t>
            </a:r>
          </a:p>
          <a:p>
            <a:r>
              <a:rPr lang="fr-FR" sz="3600"/>
              <a:t>Un projet « inter filières » </a:t>
            </a:r>
          </a:p>
          <a:p>
            <a:r>
              <a:rPr lang="fr-FR" sz="3600"/>
              <a:t>Perspectives : accentuer l'information et la coordination</a:t>
            </a:r>
          </a:p>
        </p:txBody>
      </p:sp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2393950" y="908050"/>
            <a:ext cx="4572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Transversalités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ous-titre 2"/>
          <p:cNvSpPr>
            <a:spLocks noGrp="1"/>
          </p:cNvSpPr>
          <p:nvPr>
            <p:ph type="subTitle" idx="4294967295"/>
          </p:nvPr>
        </p:nvSpPr>
        <p:spPr>
          <a:xfrm>
            <a:off x="1042988" y="2133600"/>
            <a:ext cx="6834187" cy="35274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fr-FR" sz="5400">
                <a:hlinkClick r:id="rId2" action="ppaction://hlinkfile"/>
              </a:rPr>
              <a:t>Recueil des produits et services </a:t>
            </a:r>
            <a:br>
              <a:rPr lang="fr-FR" sz="5400">
                <a:hlinkClick r:id="rId2" action="ppaction://hlinkfile"/>
              </a:rPr>
            </a:br>
            <a:r>
              <a:rPr lang="fr-FR" sz="5400">
                <a:hlinkClick r:id="rId2" action="ppaction://hlinkfile"/>
              </a:rPr>
              <a:t>de la Silver Aquitaine</a:t>
            </a:r>
            <a:endParaRPr lang="fr-FR" sz="5400"/>
          </a:p>
          <a:p>
            <a:pPr marL="0" indent="0" algn="ctr">
              <a:buFont typeface="Arial" charset="0"/>
              <a:buNone/>
            </a:pPr>
            <a:endParaRPr lang="fr-FR" sz="1600"/>
          </a:p>
          <a:p>
            <a:pPr marL="0" indent="0" algn="ctr">
              <a:buFont typeface="Arial" charset="0"/>
              <a:buNone/>
            </a:pPr>
            <a:r>
              <a:rPr lang="fr-FR" sz="1600"/>
              <a:t>(cf. sur www.adi-na.fr/emergence-de-nouvelles-filieres/la-silver-economie)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ous-titre 2"/>
          <p:cNvSpPr>
            <a:spLocks noGrp="1"/>
          </p:cNvSpPr>
          <p:nvPr>
            <p:ph type="subTitle" idx="4294967295"/>
          </p:nvPr>
        </p:nvSpPr>
        <p:spPr>
          <a:xfrm>
            <a:off x="900113" y="1844675"/>
            <a:ext cx="7416800" cy="34559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fr-FR" sz="5400"/>
              <a:t>Nous espérons vous retrouver dans le cadre de la </a:t>
            </a:r>
            <a:br>
              <a:rPr lang="fr-FR" sz="5400"/>
            </a:br>
            <a:r>
              <a:rPr lang="fr-FR" sz="5400"/>
              <a:t>Silver Nouvelle-Aquitaine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496300" cy="4032250"/>
          </a:xfrm>
        </p:spPr>
        <p:txBody>
          <a:bodyPr/>
          <a:lstStyle/>
          <a:p>
            <a:r>
              <a:rPr lang="fr-FR" sz="2800"/>
              <a:t>Pilote : Groupe CGPDM / Médical THIRY.                   PME régionale d’une trentaine de personnes dont l’activité principale est le Maintien A Domicile (MAD) et l’Hospitalisation A Domicile (HAD). Nous travaillons sur ce concept devenu « Silver Economie » depuis 2008</a:t>
            </a:r>
          </a:p>
          <a:p>
            <a:r>
              <a:rPr lang="fr-FR" sz="2800"/>
              <a:t>Animation d’un Groupe de travail : 120 inscrits</a:t>
            </a:r>
          </a:p>
          <a:p>
            <a:r>
              <a:rPr lang="fr-FR" sz="2800"/>
              <a:t>Réunions trimestrielles : moyenne de 40 participants dont un colloque lors du premier salon Autonomic en Aquitaine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Santé et Médico-social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496300" cy="4032250"/>
          </a:xfrm>
        </p:spPr>
        <p:txBody>
          <a:bodyPr/>
          <a:lstStyle/>
          <a:p>
            <a:r>
              <a:rPr lang="fr-FR" sz="2800"/>
              <a:t>Phase 1 : Comprendre la santé à domicile</a:t>
            </a:r>
          </a:p>
          <a:p>
            <a:pPr lvl="1"/>
            <a:r>
              <a:rPr lang="fr-FR" sz="2400"/>
              <a:t>Notion de parcours de soins (Santé)</a:t>
            </a:r>
          </a:p>
          <a:p>
            <a:pPr lvl="1"/>
            <a:r>
              <a:rPr lang="fr-FR" sz="2400"/>
              <a:t>Notion de parcours de vie (Médico-Social)</a:t>
            </a:r>
          </a:p>
          <a:p>
            <a:r>
              <a:rPr lang="fr-FR" sz="2800"/>
              <a:t>Phase 2 : Comment anticiper son parcours de soins pendant son parcours de vie</a:t>
            </a:r>
          </a:p>
          <a:p>
            <a:pPr lvl="1"/>
            <a:r>
              <a:rPr lang="fr-FR" sz="2400"/>
              <a:t>Réflexion sur le profil client : Couple travaillant dont les enfants ne sont plus à charges et qui ont ou (ont eu) l’expérience du MAD pour eux, leur conjoints, enfants, parents.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Phases de travail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496300" cy="4032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Phase 1 : Comprendre la santé à domicile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Notion de parcours de soins (Santé)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Notion de parcours de vie (Médico-Social)</a:t>
            </a:r>
          </a:p>
          <a:p>
            <a:pPr>
              <a:lnSpc>
                <a:spcPct val="90000"/>
              </a:lnSpc>
            </a:pPr>
            <a:r>
              <a:rPr lang="fr-FR" sz="2800"/>
              <a:t>Phase 2 : Comment anticiper son parcours de soins pendant son parcours de vie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Réflexion sur le profil client : </a:t>
            </a:r>
            <a:r>
              <a:rPr lang="fr-FR" sz="2400">
                <a:solidFill>
                  <a:schemeClr val="bg1"/>
                </a:solidFill>
              </a:rPr>
              <a:t>Ils ont entre 50 et 63 ans</a:t>
            </a:r>
            <a:r>
              <a:rPr lang="fr-FR" sz="2400"/>
              <a:t>.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Réflexion autour du produit : Ce sont des produits GP devant être de « confort » ou « de bien être » dès l’acquisition et pouvant être « médicalisable » lors du changement de parcours. Ils sont majoritairement à créer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Phases de travail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496300" cy="4032250"/>
          </a:xfrm>
        </p:spPr>
        <p:txBody>
          <a:bodyPr/>
          <a:lstStyle/>
          <a:p>
            <a:r>
              <a:rPr lang="fr-FR" sz="2800"/>
              <a:t>Phase 1 : Comprendre la santé à domicile</a:t>
            </a:r>
          </a:p>
          <a:p>
            <a:pPr lvl="1"/>
            <a:r>
              <a:rPr lang="fr-FR" sz="2400"/>
              <a:t>Notion de parcours de soins (Santé)</a:t>
            </a:r>
          </a:p>
          <a:p>
            <a:pPr lvl="1"/>
            <a:r>
              <a:rPr lang="fr-FR" sz="2400"/>
              <a:t>Notion de parcours de vie (Médico-Social)</a:t>
            </a:r>
          </a:p>
          <a:p>
            <a:r>
              <a:rPr lang="fr-FR" sz="2800"/>
              <a:t>Phase 2 : Comment anticiper son parcours de soins pendant son parcours de vie</a:t>
            </a:r>
          </a:p>
          <a:p>
            <a:pPr lvl="1"/>
            <a:r>
              <a:rPr lang="fr-FR" sz="2400"/>
              <a:t>Réflexion sur le profil client : </a:t>
            </a:r>
            <a:r>
              <a:rPr lang="fr-FR" sz="2400">
                <a:solidFill>
                  <a:schemeClr val="bg1"/>
                </a:solidFill>
              </a:rPr>
              <a:t>Ils ont entre 50 et 63 ans</a:t>
            </a:r>
            <a:r>
              <a:rPr lang="fr-FR" sz="2400"/>
              <a:t>.</a:t>
            </a:r>
          </a:p>
          <a:p>
            <a:pPr lvl="1"/>
            <a:r>
              <a:rPr lang="fr-FR" sz="2400"/>
              <a:t>Réflexion autour du produit : </a:t>
            </a:r>
            <a:r>
              <a:rPr lang="fr-FR" sz="2400">
                <a:solidFill>
                  <a:schemeClr val="bg1"/>
                </a:solidFill>
              </a:rPr>
              <a:t>Contradiction des normes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Phases de travail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496300" cy="4032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/>
              <a:t>Phase 1 : Comprendre la santé à domicile</a:t>
            </a:r>
          </a:p>
          <a:p>
            <a:pPr lvl="1">
              <a:lnSpc>
                <a:spcPct val="80000"/>
              </a:lnSpc>
            </a:pPr>
            <a:r>
              <a:rPr lang="fr-FR" sz="2400"/>
              <a:t>Notion de parcours de soins (Santé)</a:t>
            </a:r>
          </a:p>
          <a:p>
            <a:pPr lvl="1">
              <a:lnSpc>
                <a:spcPct val="80000"/>
              </a:lnSpc>
            </a:pPr>
            <a:r>
              <a:rPr lang="fr-FR" sz="2400"/>
              <a:t>Notion de parcours de vie (Médico-Social)</a:t>
            </a:r>
          </a:p>
          <a:p>
            <a:pPr>
              <a:lnSpc>
                <a:spcPct val="80000"/>
              </a:lnSpc>
            </a:pPr>
            <a:r>
              <a:rPr lang="fr-FR" sz="2800"/>
              <a:t>Phase 2 : Comment anticiper son parcours de soins pendant son parcours de vie</a:t>
            </a:r>
          </a:p>
          <a:p>
            <a:pPr lvl="1">
              <a:lnSpc>
                <a:spcPct val="80000"/>
              </a:lnSpc>
            </a:pPr>
            <a:r>
              <a:rPr lang="fr-FR" sz="2400"/>
              <a:t>Réflexion sur le profil client : </a:t>
            </a:r>
            <a:r>
              <a:rPr lang="fr-FR" sz="2400">
                <a:solidFill>
                  <a:schemeClr val="bg1"/>
                </a:solidFill>
              </a:rPr>
              <a:t>Ils ont entre 50 et 63 ans</a:t>
            </a:r>
            <a:r>
              <a:rPr lang="fr-FR" sz="2400"/>
              <a:t>.</a:t>
            </a:r>
          </a:p>
          <a:p>
            <a:pPr lvl="1">
              <a:lnSpc>
                <a:spcPct val="80000"/>
              </a:lnSpc>
            </a:pPr>
            <a:r>
              <a:rPr lang="fr-FR" sz="2400"/>
              <a:t>Réflexion autour du produit : </a:t>
            </a:r>
            <a:r>
              <a:rPr lang="fr-FR" sz="2400">
                <a:solidFill>
                  <a:schemeClr val="bg1"/>
                </a:solidFill>
              </a:rPr>
              <a:t>Contradiction des normes</a:t>
            </a:r>
            <a:endParaRPr lang="fr-FR" sz="2400"/>
          </a:p>
          <a:p>
            <a:pPr lvl="1">
              <a:lnSpc>
                <a:spcPct val="80000"/>
              </a:lnSpc>
            </a:pPr>
            <a:r>
              <a:rPr lang="fr-FR" sz="2400"/>
              <a:t>Réflexion autour de la distribution :</a:t>
            </a:r>
          </a:p>
          <a:p>
            <a:pPr lvl="2">
              <a:lnSpc>
                <a:spcPct val="80000"/>
              </a:lnSpc>
            </a:pPr>
            <a:r>
              <a:rPr lang="fr-FR" sz="2000"/>
              <a:t>Distribution dédiée SILVER : trop grande diversité de produits</a:t>
            </a:r>
          </a:p>
          <a:p>
            <a:pPr lvl="2">
              <a:lnSpc>
                <a:spcPct val="80000"/>
              </a:lnSpc>
            </a:pPr>
            <a:r>
              <a:rPr lang="fr-FR" sz="2000"/>
              <a:t>Distribution spécialisée (vendeur de matériel Médical) : Trop stigmatisant pour le client et pas dans la culture du vendeur.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Phases de travail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496300" cy="4032250"/>
          </a:xfrm>
        </p:spPr>
        <p:txBody>
          <a:bodyPr/>
          <a:lstStyle/>
          <a:p>
            <a:r>
              <a:rPr lang="fr-FR" sz="2800"/>
              <a:t>Phase 1 : Comprendre la santé à domicile</a:t>
            </a:r>
          </a:p>
          <a:p>
            <a:pPr lvl="1"/>
            <a:r>
              <a:rPr lang="fr-FR" sz="2400"/>
              <a:t>Notion de parcours de soins (Santé)</a:t>
            </a:r>
          </a:p>
          <a:p>
            <a:pPr lvl="1"/>
            <a:r>
              <a:rPr lang="fr-FR" sz="2400"/>
              <a:t>Notion de parcours de vie (Médico-Social)</a:t>
            </a:r>
          </a:p>
          <a:p>
            <a:r>
              <a:rPr lang="fr-FR" sz="2800"/>
              <a:t>Phase 2 : Comment anticiper son parcours de soins pendant son parcours de vie</a:t>
            </a:r>
          </a:p>
          <a:p>
            <a:pPr lvl="1"/>
            <a:r>
              <a:rPr lang="fr-FR" sz="2400"/>
              <a:t>Réflexion sur le profil client : </a:t>
            </a:r>
            <a:r>
              <a:rPr lang="fr-FR" sz="2400">
                <a:solidFill>
                  <a:schemeClr val="bg1"/>
                </a:solidFill>
              </a:rPr>
              <a:t>Ils ont entre 50 et 63 ans</a:t>
            </a:r>
            <a:r>
              <a:rPr lang="fr-FR" sz="2400"/>
              <a:t>.</a:t>
            </a:r>
          </a:p>
          <a:p>
            <a:pPr lvl="1"/>
            <a:r>
              <a:rPr lang="fr-FR" sz="2400"/>
              <a:t>Réflexion autour du produit : </a:t>
            </a:r>
            <a:r>
              <a:rPr lang="fr-FR" sz="2400">
                <a:solidFill>
                  <a:schemeClr val="bg1"/>
                </a:solidFill>
              </a:rPr>
              <a:t>Contradiction des normes</a:t>
            </a:r>
            <a:endParaRPr lang="fr-FR" sz="2400"/>
          </a:p>
          <a:p>
            <a:pPr lvl="1"/>
            <a:r>
              <a:rPr lang="fr-FR" sz="2400"/>
              <a:t>Réflexion autour de la distribution : </a:t>
            </a:r>
            <a:r>
              <a:rPr lang="fr-FR" sz="2400">
                <a:solidFill>
                  <a:schemeClr val="bg1"/>
                </a:solidFill>
              </a:rPr>
              <a:t>A créer mais le modèle économique est complexe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Phases de travail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ous-titre 2"/>
          <p:cNvSpPr>
            <a:spLocks noGrp="1"/>
          </p:cNvSpPr>
          <p:nvPr>
            <p:ph type="subTitle" idx="4294967295"/>
          </p:nvPr>
        </p:nvSpPr>
        <p:spPr>
          <a:xfrm>
            <a:off x="468313" y="1557338"/>
            <a:ext cx="8675687" cy="4824412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fr-FR"/>
              <a:t>Rédaction et développement d’un</a:t>
            </a:r>
            <a:r>
              <a:rPr lang="fr-FR">
                <a:solidFill>
                  <a:schemeClr val="bg1"/>
                </a:solidFill>
              </a:rPr>
              <a:t> label « SILVER »</a:t>
            </a:r>
          </a:p>
          <a:p>
            <a:pPr lvl="1">
              <a:lnSpc>
                <a:spcPct val="90000"/>
              </a:lnSpc>
            </a:pPr>
            <a:r>
              <a:rPr lang="fr-FR"/>
              <a:t>Permettant aux fabricants de concevoir des produits « Grand Public » dans une possible logique de parcours de soins</a:t>
            </a:r>
          </a:p>
          <a:p>
            <a:pPr lvl="1">
              <a:lnSpc>
                <a:spcPct val="90000"/>
              </a:lnSpc>
            </a:pPr>
            <a:r>
              <a:rPr lang="fr-FR"/>
              <a:t>Permettant la conception de services « Grand Public » dans une possible logique de parcours de soins</a:t>
            </a:r>
          </a:p>
          <a:p>
            <a:pPr lvl="1">
              <a:lnSpc>
                <a:spcPct val="90000"/>
              </a:lnSpc>
            </a:pPr>
            <a:r>
              <a:rPr lang="fr-FR"/>
              <a:t>Permettant aux clients d’identifier visuellement dans le circuit classique de distribution un produit pouvant glisser de SON parcours de vie vers SON parcours de soins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627313" y="6207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latin typeface="Calibri" pitchFamily="34" charset="0"/>
              </a:rPr>
              <a:t>Conclusion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2521</TotalTime>
  <Words>1054</Words>
  <Application>Microsoft Office PowerPoint</Application>
  <PresentationFormat>Affichage à l'écran (4:3)</PresentationFormat>
  <Paragraphs>158</Paragraphs>
  <Slides>24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MS Mincho</vt:lpstr>
      <vt:lpstr>Arial</vt:lpstr>
      <vt:lpstr>Calibri</vt:lpstr>
      <vt:lpstr>Times New Roman</vt:lpstr>
      <vt:lpstr>Wingdings</vt:lpstr>
      <vt:lpstr>Thème Office</vt:lpstr>
      <vt:lpstr>Présentation PowerPoint</vt:lpstr>
      <vt:lpstr>Santé et médico-social F.Piant – CGPDM / Médical THIRY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Autonomie et médico-social J.P. di Christo – Synergies@Venir</vt:lpstr>
      <vt:lpstr>Habitat et Urbanisme V.Seppeliades – CREAHd </vt:lpstr>
      <vt:lpstr>Présentation PowerPoint</vt:lpstr>
      <vt:lpstr>Présentation PowerPoint</vt:lpstr>
      <vt:lpstr>Présentation PowerPoint</vt:lpstr>
      <vt:lpstr>Transports et mobilités adaptés S.Mathieu – AFNOR Aquitaine </vt:lpstr>
      <vt:lpstr>Prévention – bien vieillir et tourisme de santé L.Delpy – Aqui’O Thermes</vt:lpstr>
      <vt:lpstr>Présentation PowerPoint</vt:lpstr>
      <vt:lpstr>Présentation PowerPoint</vt:lpstr>
      <vt:lpstr>Présentation PowerPoint</vt:lpstr>
      <vt:lpstr>Transversalités G.Nicolas – AG2R</vt:lpstr>
      <vt:lpstr>Présentation PowerPoint</vt:lpstr>
      <vt:lpstr>Présentation PowerPoint</vt:lpstr>
      <vt:lpstr>Présentation PowerPoint</vt:lpstr>
      <vt:lpstr>Présentation PowerPoint</vt:lpstr>
    </vt:vector>
  </TitlesOfParts>
  <Company>Conseil regional Aquitaine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doucetc</dc:creator>
  <cp:lastModifiedBy>Debergé</cp:lastModifiedBy>
  <cp:revision>29</cp:revision>
  <dcterms:created xsi:type="dcterms:W3CDTF">2017-01-23T14:43:11Z</dcterms:created>
  <dcterms:modified xsi:type="dcterms:W3CDTF">2017-02-03T10:09:18Z</dcterms:modified>
</cp:coreProperties>
</file>